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7"/>
  </p:notesMasterIdLst>
  <p:handoutMasterIdLst>
    <p:handoutMasterId r:id="rId23"/>
  </p:handoutMasterIdLst>
  <p:sldIdLst>
    <p:sldId id="256" r:id="rId3"/>
    <p:sldId id="914" r:id="rId4"/>
    <p:sldId id="869" r:id="rId5"/>
    <p:sldId id="727" r:id="rId6"/>
    <p:sldId id="821" r:id="rId8"/>
    <p:sldId id="744" r:id="rId9"/>
    <p:sldId id="861" r:id="rId10"/>
    <p:sldId id="891" r:id="rId11"/>
    <p:sldId id="883" r:id="rId12"/>
    <p:sldId id="892" r:id="rId13"/>
    <p:sldId id="866" r:id="rId14"/>
    <p:sldId id="900" r:id="rId15"/>
    <p:sldId id="901" r:id="rId16"/>
    <p:sldId id="915" r:id="rId17"/>
    <p:sldId id="835" r:id="rId18"/>
    <p:sldId id="791" r:id="rId19"/>
    <p:sldId id="895" r:id="rId20"/>
    <p:sldId id="871" r:id="rId21"/>
    <p:sldId id="865" r:id="rId22"/>
  </p:sldIdLst>
  <p:sldSz cx="12192000" cy="6858000"/>
  <p:notesSz cx="6858000" cy="9144000"/>
  <p:custDataLst>
    <p:tags r:id="rId27"/>
  </p:custData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D9B23"/>
    <a:srgbClr val="FFFF99"/>
    <a:srgbClr val="D2CF96"/>
    <a:srgbClr val="C2BE70"/>
    <a:srgbClr val="ECE446"/>
    <a:srgbClr val="F8E574"/>
    <a:srgbClr val="FF0000"/>
    <a:srgbClr val="9A9800"/>
    <a:srgbClr val="FF9393"/>
    <a:srgbClr val="FF4F4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230" autoAdjust="0"/>
    <p:restoredTop sz="50000" autoAdjust="0"/>
  </p:normalViewPr>
  <p:slideViewPr>
    <p:cSldViewPr showGuides="1">
      <p:cViewPr varScale="1">
        <p:scale>
          <a:sx n="90" d="100"/>
          <a:sy n="90" d="100"/>
        </p:scale>
        <p:origin x="708" y="66"/>
      </p:cViewPr>
      <p:guideLst>
        <p:guide orient="horz" pos="2078"/>
        <p:guide pos="3914"/>
        <p:guide pos="516"/>
        <p:guide pos="7196"/>
      </p:guideLst>
    </p:cSldViewPr>
  </p:slideViewPr>
  <p:notesTextViewPr>
    <p:cViewPr>
      <p:scale>
        <a:sx n="1" d="1"/>
        <a:sy n="1" d="1"/>
      </p:scale>
      <p:origin x="0" y="0"/>
    </p:cViewPr>
  </p:notesTextViewPr>
  <p:sorterViewPr>
    <p:cViewPr>
      <p:scale>
        <a:sx n="66" d="100"/>
        <a:sy n="66" d="100"/>
      </p:scale>
      <p:origin x="0" y="0"/>
    </p:cViewPr>
  </p:sorterViewPr>
  <p:notesViewPr>
    <p:cSldViewPr>
      <p:cViewPr varScale="1">
        <p:scale>
          <a:sx n="54" d="100"/>
          <a:sy n="54" d="100"/>
        </p:scale>
        <p:origin x="-2574" y="-90"/>
      </p:cViewPr>
      <p:guideLst>
        <p:guide orient="horz" pos="2770"/>
        <p:guide pos="2202"/>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notesMaster" Target="notesMasters/notesMaster1.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7" Type="http://schemas.openxmlformats.org/officeDocument/2006/relationships/tags" Target="tags/tag9.xml"/><Relationship Id="rId26" Type="http://schemas.openxmlformats.org/officeDocument/2006/relationships/tableStyles" Target="tableStyles.xml"/><Relationship Id="rId25" Type="http://schemas.openxmlformats.org/officeDocument/2006/relationships/viewProps" Target="viewProps.xml"/><Relationship Id="rId24" Type="http://schemas.openxmlformats.org/officeDocument/2006/relationships/presProps" Target="presProps.xml"/><Relationship Id="rId23" Type="http://schemas.openxmlformats.org/officeDocument/2006/relationships/handoutMaster" Target="handoutMasters/handoutMaster1.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CB410A-F33F-4AB4-852F-D1CE6502B2C4}" type="datetimeFigureOut">
              <a:rPr lang="vi-VN" smtClean="0"/>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AA3FDB-E1FF-41D5-9DDE-74331BAB0AAA}" type="slidenum">
              <a:rPr lang="vi-VN" smtClean="0"/>
            </a:fld>
            <a:endParaRPr lang="vi-VN"/>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7" Type="http://schemas.openxmlformats.org/officeDocument/2006/relationships/image" Target="../media/image7.png"/><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矩形 6"/>
          <p:cNvSpPr/>
          <p:nvPr userDrawn="1"/>
        </p:nvSpPr>
        <p:spPr>
          <a:xfrm>
            <a:off x="0" y="1124744"/>
            <a:ext cx="12192000" cy="72008"/>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p:cNvPicPr>
            <a:picLocks noChangeAspect="1"/>
          </p:cNvPicPr>
          <p:nvPr userDrawn="1"/>
        </p:nvPicPr>
        <p:blipFill>
          <a:blip r:embed="rId2"/>
          <a:srcRect l="56319" t="16562" r="24151" b="75384"/>
          <a:stretch>
            <a:fillRect/>
          </a:stretch>
        </p:blipFill>
        <p:spPr>
          <a:xfrm>
            <a:off x="88265" y="417830"/>
            <a:ext cx="1850390" cy="42926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 Kolumni">
    <p:spTree>
      <p:nvGrpSpPr>
        <p:cNvPr id="1" name=""/>
        <p:cNvGrpSpPr/>
        <p:nvPr/>
      </p:nvGrpSpPr>
      <p:grpSpPr>
        <a:xfrm>
          <a:off x="0" y="0"/>
          <a:ext cx="0" cy="0"/>
          <a:chOff x="0" y="0"/>
          <a:chExt cx="0" cy="0"/>
        </a:xfrm>
      </p:grpSpPr>
      <p:sp>
        <p:nvSpPr>
          <p:cNvPr id="2" name="Title 1"/>
          <p:cNvSpPr>
            <a:spLocks noGrp="1"/>
          </p:cNvSpPr>
          <p:nvPr>
            <p:ph type="title"/>
          </p:nvPr>
        </p:nvSpPr>
        <p:spPr>
          <a:xfrm>
            <a:off x="721467" y="465711"/>
            <a:ext cx="10632332" cy="1100509"/>
          </a:xfrm>
        </p:spPr>
        <p:txBody>
          <a:bodyPr/>
          <a:lstStyle>
            <a:lvl1pPr>
              <a:defRPr sz="4665"/>
            </a:lvl1pPr>
          </a:lstStyle>
          <a:p>
            <a:r>
              <a:rPr lang="en-US" dirty="0"/>
              <a:t>Click to edit Master title style</a:t>
            </a:r>
            <a:endParaRPr lang="en-US" dirty="0"/>
          </a:p>
        </p:txBody>
      </p:sp>
      <p:sp>
        <p:nvSpPr>
          <p:cNvPr id="3" name="Content Placeholder 2"/>
          <p:cNvSpPr>
            <a:spLocks noGrp="1"/>
          </p:cNvSpPr>
          <p:nvPr>
            <p:ph idx="1"/>
          </p:nvPr>
        </p:nvSpPr>
        <p:spPr>
          <a:xfrm>
            <a:off x="721467" y="1968000"/>
            <a:ext cx="10632333" cy="3840000"/>
          </a:xfrm>
        </p:spPr>
        <p:txBody>
          <a:bodyPr lIns="0" tIns="0" rIns="0" bIns="0"/>
          <a:lstStyle>
            <a:lvl1pPr>
              <a:lnSpc>
                <a:spcPts val="2600"/>
              </a:lnSpc>
              <a:defRPr/>
            </a:lvl1pPr>
            <a:lvl2pPr marL="10795" indent="0">
              <a:buNone/>
              <a:defRPr b="0" i="0">
                <a:latin typeface="Frutiger LT Std 45 Light" charset="0"/>
                <a:ea typeface="Frutiger LT Std 45 Light" charset="0"/>
                <a:cs typeface="Frutiger LT Std 45 Light" charset="0"/>
              </a:defRPr>
            </a:lvl2pPr>
          </a:lstStyle>
          <a:p>
            <a:pPr lvl="0"/>
            <a:r>
              <a:rPr lang="en-US" dirty="0"/>
              <a:t>Click to edit Master text styles</a:t>
            </a:r>
            <a:endParaRPr lang="en-US" dirty="0"/>
          </a:p>
          <a:p>
            <a:pPr lvl="1"/>
            <a:r>
              <a:rPr lang="en-US" dirty="0"/>
              <a:t>Second level</a:t>
            </a:r>
            <a:endParaRPr lang="en-US" dirty="0"/>
          </a:p>
          <a:p>
            <a:pPr lvl="2"/>
            <a:r>
              <a:rPr lang="en-US" dirty="0"/>
              <a:t>Third level</a:t>
            </a:r>
            <a:endParaRPr lang="en-US" dirty="0"/>
          </a:p>
          <a:p>
            <a:pPr lvl="3"/>
            <a:r>
              <a:rPr lang="en-US" dirty="0"/>
              <a:t>Fourth level</a:t>
            </a:r>
            <a:endParaRPr lang="en-US" dirty="0"/>
          </a:p>
          <a:p>
            <a:pPr lvl="4"/>
            <a:r>
              <a:rPr lang="en-US" dirty="0"/>
              <a:t>Fifth level</a:t>
            </a:r>
            <a:endParaRPr lang="en-US" dirty="0"/>
          </a:p>
        </p:txBody>
      </p:sp>
      <p:sp>
        <p:nvSpPr>
          <p:cNvPr id="6" name="Slide Number Placeholder 5"/>
          <p:cNvSpPr>
            <a:spLocks noGrp="1"/>
          </p:cNvSpPr>
          <p:nvPr>
            <p:ph type="sldNum" sz="quarter" idx="12"/>
          </p:nvPr>
        </p:nvSpPr>
        <p:spPr>
          <a:xfrm>
            <a:off x="11660221" y="6538913"/>
            <a:ext cx="445851" cy="184488"/>
          </a:xfrm>
        </p:spPr>
        <p:txBody>
          <a:bodyPr/>
          <a:lstStyle/>
          <a:p>
            <a:fld id="{E93FD49F-5B8C-2C4E-BFD0-451D045F7DF1}"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obj" showMasterSp="0">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1160525"/>
            <a:ext cx="12192000" cy="0"/>
          </a:xfrm>
          <a:custGeom>
            <a:avLst/>
            <a:gdLst/>
            <a:ahLst/>
            <a:cxnLst/>
            <a:rect l="l" t="t" r="r" b="b"/>
            <a:pathLst>
              <a:path w="12192000">
                <a:moveTo>
                  <a:pt x="0" y="0"/>
                </a:moveTo>
                <a:lnTo>
                  <a:pt x="12192000" y="0"/>
                </a:lnTo>
              </a:path>
            </a:pathLst>
          </a:custGeom>
          <a:ln w="71627">
            <a:solidFill>
              <a:srgbClr val="CC0000"/>
            </a:solidFill>
          </a:ln>
        </p:spPr>
        <p:txBody>
          <a:bodyPr wrap="square" lIns="0" tIns="0" rIns="0" bIns="0" rtlCol="0"/>
          <a:lstStyle/>
          <a:p/>
        </p:txBody>
      </p:sp>
      <p:sp>
        <p:nvSpPr>
          <p:cNvPr id="17" name="bk object 17"/>
          <p:cNvSpPr/>
          <p:nvPr/>
        </p:nvSpPr>
        <p:spPr>
          <a:xfrm>
            <a:off x="105155" y="524255"/>
            <a:ext cx="1850136" cy="429768"/>
          </a:xfrm>
          <a:prstGeom prst="rect">
            <a:avLst/>
          </a:prstGeom>
          <a:blipFill>
            <a:blip r:embed="rId2" cstate="print"/>
            <a:stretch>
              <a:fillRect/>
            </a:stretch>
          </a:blipFill>
        </p:spPr>
        <p:txBody>
          <a:bodyPr wrap="square" lIns="0" tIns="0" rIns="0" bIns="0" rtlCol="0"/>
          <a:lstStyle/>
          <a:p/>
        </p:txBody>
      </p:sp>
      <p:sp>
        <p:nvSpPr>
          <p:cNvPr id="18" name="bk object 18"/>
          <p:cNvSpPr/>
          <p:nvPr/>
        </p:nvSpPr>
        <p:spPr>
          <a:xfrm>
            <a:off x="518159" y="1278636"/>
            <a:ext cx="1520952" cy="1597152"/>
          </a:xfrm>
          <a:prstGeom prst="rect">
            <a:avLst/>
          </a:prstGeom>
          <a:blipFill>
            <a:blip r:embed="rId3" cstate="print"/>
            <a:stretch>
              <a:fillRect/>
            </a:stretch>
          </a:blipFill>
        </p:spPr>
        <p:txBody>
          <a:bodyPr wrap="square" lIns="0" tIns="0" rIns="0" bIns="0" rtlCol="0"/>
          <a:lstStyle/>
          <a:p/>
        </p:txBody>
      </p:sp>
      <p:sp>
        <p:nvSpPr>
          <p:cNvPr id="19" name="bk object 19"/>
          <p:cNvSpPr/>
          <p:nvPr/>
        </p:nvSpPr>
        <p:spPr>
          <a:xfrm>
            <a:off x="2528316" y="1342644"/>
            <a:ext cx="1271016" cy="1577339"/>
          </a:xfrm>
          <a:prstGeom prst="rect">
            <a:avLst/>
          </a:prstGeom>
          <a:blipFill>
            <a:blip r:embed="rId4" cstate="print"/>
            <a:stretch>
              <a:fillRect/>
            </a:stretch>
          </a:blipFill>
        </p:spPr>
        <p:txBody>
          <a:bodyPr wrap="square" lIns="0" tIns="0" rIns="0" bIns="0" rtlCol="0"/>
          <a:lstStyle/>
          <a:p/>
        </p:txBody>
      </p:sp>
      <p:sp>
        <p:nvSpPr>
          <p:cNvPr id="20" name="bk object 20"/>
          <p:cNvSpPr/>
          <p:nvPr/>
        </p:nvSpPr>
        <p:spPr>
          <a:xfrm>
            <a:off x="7703819" y="1287132"/>
            <a:ext cx="1197864" cy="1622183"/>
          </a:xfrm>
          <a:prstGeom prst="rect">
            <a:avLst/>
          </a:prstGeom>
          <a:blipFill>
            <a:blip r:embed="rId5" cstate="print"/>
            <a:stretch>
              <a:fillRect/>
            </a:stretch>
          </a:blipFill>
        </p:spPr>
        <p:txBody>
          <a:bodyPr wrap="square" lIns="0" tIns="0" rIns="0" bIns="0" rtlCol="0"/>
          <a:lstStyle/>
          <a:p/>
        </p:txBody>
      </p:sp>
      <p:sp>
        <p:nvSpPr>
          <p:cNvPr id="21" name="bk object 21"/>
          <p:cNvSpPr/>
          <p:nvPr/>
        </p:nvSpPr>
        <p:spPr>
          <a:xfrm>
            <a:off x="5978652" y="1333500"/>
            <a:ext cx="1389888" cy="1575815"/>
          </a:xfrm>
          <a:prstGeom prst="rect">
            <a:avLst/>
          </a:prstGeom>
          <a:blipFill>
            <a:blip r:embed="rId6" cstate="print"/>
            <a:stretch>
              <a:fillRect/>
            </a:stretch>
          </a:blipFill>
        </p:spPr>
        <p:txBody>
          <a:bodyPr wrap="square" lIns="0" tIns="0" rIns="0" bIns="0" rtlCol="0"/>
          <a:lstStyle/>
          <a:p/>
        </p:txBody>
      </p:sp>
      <p:sp>
        <p:nvSpPr>
          <p:cNvPr id="22" name="bk object 22"/>
          <p:cNvSpPr/>
          <p:nvPr/>
        </p:nvSpPr>
        <p:spPr>
          <a:xfrm>
            <a:off x="4279391" y="1342644"/>
            <a:ext cx="1246632" cy="1618488"/>
          </a:xfrm>
          <a:prstGeom prst="rect">
            <a:avLst/>
          </a:prstGeom>
          <a:blipFill>
            <a:blip r:embed="rId7" cstate="print"/>
            <a:stretch>
              <a:fillRect/>
            </a:stretch>
          </a:blipFill>
        </p:spPr>
        <p:txBody>
          <a:bodyPr wrap="square" lIns="0" tIns="0" rIns="0" bIns="0" rtlCol="0"/>
          <a:lstStyle/>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fld>
            <a:endParaRPr/>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82F288E0-7875-42C4-84C8-98DBBD3BF4D2}" type="datetimeFigureOut">
              <a:rPr lang="zh-CN" altLang="en-US" smtClean="0"/>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Layout>
</file>

<file path=ppt/slideMasters/_rels/slideMaster1.xml.rels><?xml version="1.0" encoding="UTF-8" standalone="yes"?>
<Relationships xmlns="http://schemas.openxmlformats.org/package/2006/relationships"><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mc:AlternateContent xmlns:mc="http://schemas.openxmlformats.org/markup-compatibility/2006">
    <mc:Choice xmlns:p14="http://schemas.microsoft.com/office/powerpoint/2010/main" Requires="p14">
      <p:transition p14:dur="100">
        <p:cut/>
      </p:transition>
    </mc:Choice>
    <mc:Fallback>
      <p:transition>
        <p:cut/>
      </p:transition>
    </mc:Fallback>
  </mc:AlternateContent>
  <p:hf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2.jpeg"/><Relationship Id="rId1" Type="http://schemas.openxmlformats.org/officeDocument/2006/relationships/image" Target="../media/image8.jpe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2.jpe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3.xml"/></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5.xml"/><Relationship Id="rId2" Type="http://schemas.openxmlformats.org/officeDocument/2006/relationships/image" Target="../media/image24.jpeg"/><Relationship Id="rId1" Type="http://schemas.openxmlformats.org/officeDocument/2006/relationships/tags" Target="../tags/tag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image" Target="../media/image25.png"/></Relationships>
</file>

<file path=ppt/slides/_rels/slide16.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tags" Target="../tags/tag8.xml"/><Relationship Id="rId7" Type="http://schemas.openxmlformats.org/officeDocument/2006/relationships/hyperlink" Target="https://www.linkedin.com/pulse/sino-finnish-elderly-care-professionals-met-suzhou-explore-sam-gao/" TargetMode="External"/><Relationship Id="rId6" Type="http://schemas.openxmlformats.org/officeDocument/2006/relationships/image" Target="../media/image34.jpeg"/><Relationship Id="rId5" Type="http://schemas.openxmlformats.org/officeDocument/2006/relationships/tags" Target="../tags/tag7.xml"/><Relationship Id="rId4" Type="http://schemas.openxmlformats.org/officeDocument/2006/relationships/image" Target="../media/image33.png"/><Relationship Id="rId3" Type="http://schemas.openxmlformats.org/officeDocument/2006/relationships/image" Target="../media/image32.jpeg"/><Relationship Id="rId2" Type="http://schemas.openxmlformats.org/officeDocument/2006/relationships/image" Target="../media/image31.jpeg"/><Relationship Id="rId10" Type="http://schemas.openxmlformats.org/officeDocument/2006/relationships/notesSlide" Target="../notesSlides/notesSlide3.xml"/><Relationship Id="rId1" Type="http://schemas.openxmlformats.org/officeDocument/2006/relationships/tags" Target="../tags/tag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36.emf"/><Relationship Id="rId1" Type="http://schemas.openxmlformats.org/officeDocument/2006/relationships/image" Target="../media/image35.jpeg"/></Relationships>
</file>

<file path=ppt/slides/_rels/slide18.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image" Target="../media/image43.jpeg"/><Relationship Id="rId6" Type="http://schemas.openxmlformats.org/officeDocument/2006/relationships/image" Target="../media/image42.png"/><Relationship Id="rId5" Type="http://schemas.openxmlformats.org/officeDocument/2006/relationships/image" Target="../media/image41.jpeg"/><Relationship Id="rId4" Type="http://schemas.openxmlformats.org/officeDocument/2006/relationships/image" Target="../media/image40.jpeg"/><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image" Target="../media/image37.jpeg"/></Relationships>
</file>

<file path=ppt/slides/_rels/slide19.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1.xml"/><Relationship Id="rId2" Type="http://schemas.openxmlformats.org/officeDocument/2006/relationships/hyperlink" Target="mailto:edwinngoi@ngoihealth.sg" TargetMode="External"/><Relationship Id="rId1" Type="http://schemas.openxmlformats.org/officeDocument/2006/relationships/image" Target="../media/image4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image" Target="../media/image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10.png"/></Relationships>
</file>

<file path=ppt/slides/_rels/slide7.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17.png"/><Relationship Id="rId3" Type="http://schemas.openxmlformats.org/officeDocument/2006/relationships/tags" Target="../tags/tag2.xml"/><Relationship Id="rId2" Type="http://schemas.openxmlformats.org/officeDocument/2006/relationships/image" Target="../media/image16.png"/><Relationship Id="rId1"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9.jpeg"/><Relationship Id="rId1"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1.png"/><Relationship Id="rId1"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64895" y="4399280"/>
            <a:ext cx="10959465" cy="843280"/>
          </a:xfrm>
          <a:prstGeom prst="rect">
            <a:avLst/>
          </a:prstGeom>
        </p:spPr>
        <p:txBody>
          <a:bodyPr vert="horz" wrap="square" lIns="0" tIns="12700" rIns="0" bIns="0" rtlCol="0">
            <a:spAutoFit/>
          </a:bodyPr>
          <a:lstStyle/>
          <a:p>
            <a:pPr marL="12700">
              <a:lnSpc>
                <a:spcPct val="100000"/>
              </a:lnSpc>
              <a:spcBef>
                <a:spcPts val="100"/>
              </a:spcBef>
            </a:pPr>
            <a:r>
              <a:rPr lang="en-US" altLang="zh-CN" sz="5400" dirty="0">
                <a:latin typeface="宋体" panose="02010600030101010101" pitchFamily="2" charset="-122"/>
                <a:cs typeface="宋体" panose="02010600030101010101" pitchFamily="2" charset="-122"/>
              </a:rPr>
              <a:t>NHC Sports Management C</a:t>
            </a:r>
            <a:r>
              <a:rPr lang="en-US" sz="5400" dirty="0">
                <a:latin typeface="宋体" panose="02010600030101010101" pitchFamily="2" charset="-122"/>
                <a:cs typeface="宋体" panose="02010600030101010101" pitchFamily="2" charset="-122"/>
              </a:rPr>
              <a:t>enter</a:t>
            </a:r>
            <a:r>
              <a:rPr lang="en-US" altLang="zh-CN" sz="5400" dirty="0" err="1">
                <a:latin typeface="宋体" panose="02010600030101010101" pitchFamily="2" charset="-122"/>
                <a:cs typeface="宋体" panose="02010600030101010101" pitchFamily="2" charset="-122"/>
              </a:rPr>
              <a:t> </a:t>
            </a:r>
            <a:endParaRPr lang="en-US" altLang="zh-CN" sz="2000" dirty="0" err="1">
              <a:latin typeface="宋体" panose="02010600030101010101" pitchFamily="2" charset="-122"/>
              <a:cs typeface="宋体" panose="02010600030101010101" pitchFamily="2" charset="-122"/>
            </a:endParaRPr>
          </a:p>
        </p:txBody>
      </p:sp>
      <p:sp>
        <p:nvSpPr>
          <p:cNvPr id="3" name="object 3"/>
          <p:cNvSpPr txBox="1"/>
          <p:nvPr/>
        </p:nvSpPr>
        <p:spPr>
          <a:xfrm>
            <a:off x="1127448" y="6106535"/>
            <a:ext cx="1850136" cy="289560"/>
          </a:xfrm>
          <a:prstGeom prst="rect">
            <a:avLst/>
          </a:prstGeom>
        </p:spPr>
        <p:txBody>
          <a:bodyPr vert="horz" wrap="square" lIns="0" tIns="12700" rIns="0" bIns="0" rtlCol="0">
            <a:spAutoFit/>
          </a:bodyPr>
          <a:lstStyle/>
          <a:p>
            <a:pPr marL="12700">
              <a:lnSpc>
                <a:spcPct val="100000"/>
              </a:lnSpc>
              <a:spcBef>
                <a:spcPts val="100"/>
              </a:spcBef>
            </a:pPr>
            <a:r>
              <a:rPr lang="en-US" spc="-5" dirty="0">
                <a:cs typeface="Calibri" panose="020F0502020204030204"/>
              </a:rPr>
              <a:t>May 2020</a:t>
            </a:r>
            <a:endParaRPr sz="1800" dirty="0">
              <a:latin typeface="宋体" panose="02010600030101010101" pitchFamily="2" charset="-122"/>
              <a:cs typeface="宋体" panose="02010600030101010101" pitchFamily="2" charset="-122"/>
            </a:endParaRPr>
          </a:p>
        </p:txBody>
      </p:sp>
      <p:sp>
        <p:nvSpPr>
          <p:cNvPr id="4" name="object 4"/>
          <p:cNvSpPr/>
          <p:nvPr/>
        </p:nvSpPr>
        <p:spPr>
          <a:xfrm>
            <a:off x="0" y="-25699"/>
            <a:ext cx="12192000" cy="3971544"/>
          </a:xfrm>
          <a:prstGeom prst="rect">
            <a:avLst/>
          </a:prstGeom>
          <a:blipFill>
            <a:blip r:embed="rId1" cstate="print"/>
            <a:stretch>
              <a:fillRect/>
            </a:stretch>
          </a:blipFill>
        </p:spPr>
        <p:txBody>
          <a:bodyPr wrap="square" lIns="0" tIns="0" rIns="0" bIns="0" rtlCol="0"/>
          <a:lstStyle/>
          <a:p/>
        </p:txBody>
      </p:sp>
      <p:sp>
        <p:nvSpPr>
          <p:cNvPr id="6" name="object 6"/>
          <p:cNvSpPr/>
          <p:nvPr/>
        </p:nvSpPr>
        <p:spPr>
          <a:xfrm>
            <a:off x="10174223" y="6251447"/>
            <a:ext cx="1850135" cy="429768"/>
          </a:xfrm>
          <a:prstGeom prst="rect">
            <a:avLst/>
          </a:prstGeom>
          <a:blipFill>
            <a:blip r:embed="rId2" cstate="print"/>
            <a:stretch>
              <a:fillRect/>
            </a:stretch>
          </a:blipFill>
        </p:spPr>
        <p:txBody>
          <a:bodyPr wrap="square" lIns="0" tIns="0" rIns="0" bIns="0" rtlCol="0"/>
          <a:lstStyle/>
          <a:p/>
        </p:txBody>
      </p:sp>
      <p:sp>
        <p:nvSpPr>
          <p:cNvPr id="5" name="文本框 4"/>
          <p:cNvSpPr txBox="1"/>
          <p:nvPr/>
        </p:nvSpPr>
        <p:spPr>
          <a:xfrm>
            <a:off x="5255260" y="3244850"/>
            <a:ext cx="1681480" cy="368300"/>
          </a:xfrm>
          <a:prstGeom prst="rect">
            <a:avLst/>
          </a:prstGeom>
          <a:noFill/>
        </p:spPr>
        <p:txBody>
          <a:bodyPr wrap="none" rtlCol="0" anchor="t">
            <a:spAutoFit/>
          </a:bodyPr>
          <a:p>
            <a:pPr marL="12700">
              <a:lnSpc>
                <a:spcPct val="100000"/>
              </a:lnSpc>
              <a:spcBef>
                <a:spcPts val="100"/>
              </a:spcBef>
            </a:pPr>
            <a:r>
              <a:rPr lang="en-US" altLang="zh-CN" dirty="0" err="1">
                <a:latin typeface="宋体" panose="02010600030101010101" pitchFamily="2" charset="-122"/>
                <a:cs typeface="宋体" panose="02010600030101010101" pitchFamily="2" charset="-122"/>
                <a:sym typeface="+mn-ea"/>
              </a:rPr>
              <a:t>Business Plan</a:t>
            </a:r>
            <a:endParaRPr lang="zh-CN" altLang="en-US"/>
          </a:p>
        </p:txBody>
      </p:sp>
      <p:sp>
        <p:nvSpPr>
          <p:cNvPr id="7" name="文本框 6"/>
          <p:cNvSpPr txBox="1"/>
          <p:nvPr/>
        </p:nvSpPr>
        <p:spPr>
          <a:xfrm>
            <a:off x="8031480" y="6028055"/>
            <a:ext cx="1681480" cy="368300"/>
          </a:xfrm>
          <a:prstGeom prst="rect">
            <a:avLst/>
          </a:prstGeom>
          <a:noFill/>
        </p:spPr>
        <p:txBody>
          <a:bodyPr wrap="none" rtlCol="0" anchor="t">
            <a:spAutoFit/>
          </a:bodyPr>
          <a:p>
            <a:pPr marL="12700">
              <a:lnSpc>
                <a:spcPct val="100000"/>
              </a:lnSpc>
              <a:spcBef>
                <a:spcPts val="100"/>
              </a:spcBef>
            </a:pPr>
            <a:r>
              <a:rPr lang="en-US" altLang="zh-CN" dirty="0" err="1">
                <a:latin typeface="宋体" panose="02010600030101010101" pitchFamily="2" charset="-122"/>
                <a:cs typeface="宋体" panose="02010600030101010101" pitchFamily="2" charset="-122"/>
                <a:sym typeface="+mn-ea"/>
              </a:rPr>
              <a:t>Business Plan</a:t>
            </a:r>
            <a:endParaRPr lang="zh-CN" altLang="en-US"/>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占位符 2"/>
          <p:cNvSpPr>
            <a:spLocks noGrp="1"/>
          </p:cNvSpPr>
          <p:nvPr/>
        </p:nvSpPr>
        <p:spPr>
          <a:xfrm>
            <a:off x="473075" y="1600200"/>
            <a:ext cx="5904865" cy="4875530"/>
          </a:xfrm>
        </p:spPr>
        <p:txBody>
          <a:bodyPr lIns="0" tIns="0" rIns="0" bIns="0"/>
          <a:lstStyle>
            <a:lvl1pPr marL="228600" indent="-228600" algn="l" defTabSz="914400" rtl="0" eaLnBrk="1" latinLnBrk="0" hangingPunct="1">
              <a:lnSpc>
                <a:spcPts val="2600"/>
              </a:lnSpc>
              <a:spcBef>
                <a:spcPts val="1000"/>
              </a:spcBef>
              <a:buFont typeface="Arial" panose="020B0604020202020204" pitchFamily="34" charset="0"/>
              <a:buChar char="•"/>
              <a:defRPr sz="2800" kern="1200">
                <a:solidFill>
                  <a:schemeClr val="tx1"/>
                </a:solidFill>
                <a:latin typeface="+mn-lt"/>
                <a:ea typeface="+mn-ea"/>
                <a:cs typeface="+mn-cs"/>
              </a:defRPr>
            </a:lvl1pPr>
            <a:lvl2pPr marL="10795" indent="0" algn="l" defTabSz="914400" rtl="0" eaLnBrk="1" latinLnBrk="0" hangingPunct="1">
              <a:lnSpc>
                <a:spcPct val="90000"/>
              </a:lnSpc>
              <a:spcBef>
                <a:spcPts val="500"/>
              </a:spcBef>
              <a:buFont typeface="Arial" panose="020B0604020202020204" pitchFamily="34" charset="0"/>
              <a:buNone/>
              <a:defRPr sz="2400" b="0" i="0" kern="1200">
                <a:solidFill>
                  <a:schemeClr val="tx1"/>
                </a:solidFill>
                <a:latin typeface="Frutiger LT Std 45 Light" charset="0"/>
                <a:ea typeface="Frutiger LT Std 45 Light" charset="0"/>
                <a:cs typeface="Frutiger LT Std 45 Light"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000" dirty="0"/>
              <a:t>We can provide the overall planning and design over a</a:t>
            </a:r>
            <a:r>
              <a:rPr lang="en-US" altLang="zh-CN" sz="2000" dirty="0"/>
              <a:t> Finnish sports town, including: Finnish Snow and Ice Sports Center, Finnish Cultural Tourism Center, Finnish Education Training Center and Finnish Science and Technology Center.</a:t>
            </a:r>
            <a:endParaRPr lang="en-US" altLang="zh-CN" sz="2000" dirty="0"/>
          </a:p>
          <a:p>
            <a:r>
              <a:rPr lang="en-US" altLang="zh-CN" sz="2000" dirty="0">
                <a:sym typeface="+mn-ea"/>
              </a:rPr>
              <a:t>The Finnish sports town is a collection of ice sports facilities, events, related training, fitness and leisure facilities, as well as health and medical institutions, spas, conference facilities and catering facilities and venues. </a:t>
            </a:r>
            <a:endParaRPr lang="en-US" altLang="zh-CN" sz="2000" dirty="0"/>
          </a:p>
          <a:p>
            <a:endParaRPr lang="en-US" altLang="zh-CN" dirty="0"/>
          </a:p>
          <a:p>
            <a:endParaRPr lang="en-US" altLang="zh-CN" dirty="0"/>
          </a:p>
          <a:p>
            <a:pPr marL="0" indent="0">
              <a:buNone/>
            </a:pPr>
            <a:r>
              <a:rPr lang="en-US" altLang="zh-CN" sz="2000" dirty="0"/>
              <a:t>    </a:t>
            </a:r>
            <a:endParaRPr lang="zh-CN" altLang="en-US" dirty="0"/>
          </a:p>
          <a:p>
            <a:endParaRPr lang="zh-CN" altLang="en-US" dirty="0"/>
          </a:p>
        </p:txBody>
      </p:sp>
      <p:pic>
        <p:nvPicPr>
          <p:cNvPr id="5" name="图片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6956779" y="1447800"/>
            <a:ext cx="4572000" cy="3048000"/>
          </a:xfrm>
          <a:prstGeom prst="rect">
            <a:avLst/>
          </a:prstGeom>
        </p:spPr>
      </p:pic>
      <p:sp>
        <p:nvSpPr>
          <p:cNvPr id="2" name="标题 1"/>
          <p:cNvSpPr>
            <a:spLocks noGrp="1"/>
          </p:cNvSpPr>
          <p:nvPr/>
        </p:nvSpPr>
        <p:spPr>
          <a:xfrm>
            <a:off x="1981200" y="664953"/>
            <a:ext cx="8763000" cy="369332"/>
          </a:xfrm>
        </p:spPr>
        <p:txBody>
          <a:bodyPr/>
          <a:lstStyle>
            <a:lvl1pPr algn="l" defTabSz="914400" rtl="0" eaLnBrk="1" latinLnBrk="0" hangingPunct="1">
              <a:lnSpc>
                <a:spcPct val="90000"/>
              </a:lnSpc>
              <a:spcBef>
                <a:spcPct val="0"/>
              </a:spcBef>
              <a:buNone/>
              <a:defRPr sz="4665" kern="1200">
                <a:solidFill>
                  <a:schemeClr val="tx1"/>
                </a:solidFill>
                <a:latin typeface="+mj-lt"/>
                <a:ea typeface="+mj-ea"/>
                <a:cs typeface="+mj-cs"/>
              </a:defRPr>
            </a:lvl1pPr>
          </a:lstStyle>
          <a:p>
            <a:pPr algn="l">
              <a:lnSpc>
                <a:spcPct val="100000"/>
              </a:lnSpc>
              <a:buClrTx/>
              <a:buSzTx/>
              <a:buFontTx/>
            </a:pPr>
            <a:r>
              <a:rPr lang="en-US" sz="2400" b="1" dirty="0">
                <a:latin typeface="微软雅黑" panose="020B0503020204020204" pitchFamily="34" charset="-122"/>
                <a:ea typeface="微软雅黑" panose="020B0503020204020204" pitchFamily="34" charset="-122"/>
                <a:cs typeface="+mn-cs"/>
              </a:rPr>
              <a:t>Finnish Sports Town Planning Service Program</a:t>
            </a:r>
            <a:endParaRPr lang="en-US" sz="2400" b="1" dirty="0">
              <a:latin typeface="微软雅黑" panose="020B0503020204020204" pitchFamily="34" charset="-122"/>
              <a:ea typeface="微软雅黑" panose="020B0503020204020204" pitchFamily="34" charset="-122"/>
              <a:cs typeface="+mn-cs"/>
            </a:endParaRPr>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560320" y="370840"/>
            <a:ext cx="6859270" cy="460375"/>
          </a:xfrm>
          <a:prstGeom prst="rect">
            <a:avLst/>
          </a:prstGeom>
          <a:noFill/>
        </p:spPr>
        <p:txBody>
          <a:bodyPr wrap="square" rtlCol="0" anchor="t">
            <a:spAutoFit/>
          </a:bodyPr>
          <a:lstStyle/>
          <a:p>
            <a:r>
              <a:rPr lang="en-US" altLang="zh-CN" sz="2400" b="1" dirty="0">
                <a:latin typeface="微软雅黑" panose="020B0503020204020204" pitchFamily="34" charset="-122"/>
                <a:ea typeface="微软雅黑" panose="020B0503020204020204" pitchFamily="34" charset="-122"/>
                <a:sym typeface="+mn-ea"/>
              </a:rPr>
              <a:t>Our office allocation and future needs</a:t>
            </a:r>
            <a:endParaRPr lang="en-US" altLang="zh-CN" sz="2400" b="1" dirty="0">
              <a:latin typeface="微软雅黑" panose="020B0503020204020204" pitchFamily="34" charset="-122"/>
              <a:ea typeface="微软雅黑" panose="020B0503020204020204" pitchFamily="34" charset="-122"/>
              <a:sym typeface="+mn-ea"/>
            </a:endParaRPr>
          </a:p>
        </p:txBody>
      </p:sp>
      <p:pic>
        <p:nvPicPr>
          <p:cNvPr id="1073743046" name="图片 1073743045" descr="IMG_256"/>
          <p:cNvPicPr>
            <a:picLocks noChangeAspect="1"/>
          </p:cNvPicPr>
          <p:nvPr/>
        </p:nvPicPr>
        <p:blipFill>
          <a:blip r:embed="rId1"/>
          <a:stretch>
            <a:fillRect/>
          </a:stretch>
        </p:blipFill>
        <p:spPr>
          <a:xfrm>
            <a:off x="5582930" y="1552575"/>
            <a:ext cx="5845165" cy="3316585"/>
          </a:xfrm>
          <a:prstGeom prst="rect">
            <a:avLst/>
          </a:prstGeom>
          <a:noFill/>
          <a:ln w="9525">
            <a:noFill/>
          </a:ln>
        </p:spPr>
      </p:pic>
      <p:sp>
        <p:nvSpPr>
          <p:cNvPr id="4" name="Content Placeholder 2"/>
          <p:cNvSpPr>
            <a:spLocks noGrp="1"/>
          </p:cNvSpPr>
          <p:nvPr/>
        </p:nvSpPr>
        <p:spPr>
          <a:xfrm>
            <a:off x="267970" y="1576705"/>
            <a:ext cx="5160645" cy="2422525"/>
          </a:xfr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en-US" altLang="zh-CN" sz="1800" dirty="0">
                <a:solidFill>
                  <a:prstClr val="black"/>
                </a:solidFill>
                <a:latin typeface="微软雅黑" panose="020B0503020204020204" pitchFamily="34" charset="-122"/>
                <a:ea typeface="微软雅黑" panose="020B0503020204020204" pitchFamily="34" charset="-122"/>
              </a:rPr>
              <a:t>Expecting exponential expansion of the operation, such as launching of the Finland Ice Hockey Super League Competition, the Center will in the near future need 1,000 sqm of office space: </a:t>
            </a:r>
            <a:endParaRPr lang="en-US" altLang="zh-CN" sz="2000" dirty="0">
              <a:solidFill>
                <a:prstClr val="black"/>
              </a:solidFill>
              <a:latin typeface="微软雅黑" panose="020B0503020204020204" pitchFamily="34" charset="-122"/>
              <a:ea typeface="微软雅黑" panose="020B0503020204020204" pitchFamily="34" charset="-122"/>
            </a:endParaRPr>
          </a:p>
          <a:p>
            <a:pPr lvl="1">
              <a:buFont typeface="Wingdings" panose="05000000000000000000" charset="0"/>
              <a:buChar char="ü"/>
            </a:pPr>
            <a:r>
              <a:rPr lang="en-US" altLang="zh-CN" sz="1710" dirty="0">
                <a:solidFill>
                  <a:prstClr val="black"/>
                </a:solidFill>
                <a:latin typeface="微软雅黑" panose="020B0503020204020204" pitchFamily="34" charset="-122"/>
                <a:ea typeface="微软雅黑" panose="020B0503020204020204" pitchFamily="34" charset="-122"/>
              </a:rPr>
              <a:t>NHC Sports with its games and events management, IT and marketing, </a:t>
            </a:r>
            <a:endParaRPr lang="en-US" altLang="zh-CN" sz="1710" dirty="0">
              <a:solidFill>
                <a:prstClr val="black"/>
              </a:solidFill>
              <a:latin typeface="微软雅黑" panose="020B0503020204020204" pitchFamily="34" charset="-122"/>
              <a:ea typeface="微软雅黑" panose="020B0503020204020204" pitchFamily="34" charset="-122"/>
            </a:endParaRPr>
          </a:p>
          <a:p>
            <a:pPr lvl="1">
              <a:buFont typeface="Wingdings" panose="05000000000000000000" charset="0"/>
              <a:buChar char="ü"/>
            </a:pPr>
            <a:r>
              <a:rPr lang="en-US" altLang="zh-CN" sz="1710" dirty="0">
                <a:solidFill>
                  <a:prstClr val="black"/>
                </a:solidFill>
                <a:latin typeface="微软雅黑" panose="020B0503020204020204" pitchFamily="34" charset="-122"/>
                <a:ea typeface="微软雅黑" panose="020B0503020204020204" pitchFamily="34" charset="-122"/>
              </a:rPr>
              <a:t>LAB 8 of Haaga-Helia University of Applied Science, </a:t>
            </a:r>
            <a:endParaRPr lang="en-US" altLang="zh-CN" sz="1710" dirty="0">
              <a:solidFill>
                <a:prstClr val="black"/>
              </a:solidFill>
              <a:latin typeface="微软雅黑" panose="020B0503020204020204" pitchFamily="34" charset="-122"/>
              <a:ea typeface="微软雅黑" panose="020B0503020204020204" pitchFamily="34" charset="-122"/>
            </a:endParaRPr>
          </a:p>
          <a:p>
            <a:pPr lvl="1">
              <a:buFont typeface="Wingdings" panose="05000000000000000000" charset="0"/>
              <a:buChar char="ü"/>
            </a:pPr>
            <a:r>
              <a:rPr lang="en-US" altLang="zh-CN" sz="1710" dirty="0">
                <a:solidFill>
                  <a:prstClr val="black"/>
                </a:solidFill>
                <a:latin typeface="微软雅黑" panose="020B0503020204020204" pitchFamily="34" charset="-122"/>
                <a:ea typeface="微软雅黑" panose="020B0503020204020204" pitchFamily="34" charset="-122"/>
              </a:rPr>
              <a:t>Conference rooms of varied sizes, which includes a multi-functional center that is similiar in size and functions to the big lecturing halls of business schools. </a:t>
            </a:r>
            <a:endParaRPr lang="en-US" altLang="zh-CN" sz="1710" dirty="0">
              <a:solidFill>
                <a:prstClr val="black"/>
              </a:solidFill>
              <a:latin typeface="微软雅黑" panose="020B0503020204020204" pitchFamily="34" charset="-122"/>
              <a:ea typeface="微软雅黑" panose="020B0503020204020204" pitchFamily="34" charset="-122"/>
            </a:endParaRPr>
          </a:p>
          <a:p>
            <a:pPr lvl="0"/>
            <a:endParaRPr lang="zh-CN" altLang="en-US" sz="2000" dirty="0">
              <a:solidFill>
                <a:prstClr val="black"/>
              </a:solidFill>
              <a:latin typeface="微软雅黑" panose="020B0503020204020204" pitchFamily="34" charset="-122"/>
              <a:ea typeface="微软雅黑" panose="020B0503020204020204" pitchFamily="34" charset="-122"/>
              <a:sym typeface="+mn-ea"/>
            </a:endParaRPr>
          </a:p>
        </p:txBody>
      </p:sp>
      <p:sp>
        <p:nvSpPr>
          <p:cNvPr id="15" name="灯片编号占位符 1"/>
          <p:cNvSpPr>
            <a:spLocks noGrp="1"/>
          </p:cNvSpPr>
          <p:nvPr/>
        </p:nvSpPr>
        <p:spPr>
          <a:xfrm>
            <a:off x="10049510" y="6365558"/>
            <a:ext cx="2057400" cy="273844"/>
          </a:xfrm>
          <a:prstGeom prst="rect">
            <a:avLst/>
          </a:prstGeom>
        </p:spPr>
        <p:txBody>
          <a:bodyPr lIns="68580" tIns="34290" rIns="68580" bIns="34290"/>
          <a:lstStyle>
            <a:defPPr>
              <a:defRPr lang="zh-CN"/>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a:lstStyle>
          <a:p>
            <a:fld id="{7D9BB5D0-35E4-459D-AEF3-FE4D7C45CC19}" type="slidenum">
              <a:rPr lang="en-US" altLang="zh-CN"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4" name="Content Placeholder 3"/>
          <p:cNvGraphicFramePr>
            <a:graphicFrameLocks noGrp="1"/>
          </p:cNvGraphicFramePr>
          <p:nvPr>
            <p:custDataLst>
              <p:tags r:id="rId1"/>
            </p:custDataLst>
          </p:nvPr>
        </p:nvGraphicFramePr>
        <p:xfrm>
          <a:off x="1390650" y="1314450"/>
          <a:ext cx="9411335" cy="5143500"/>
        </p:xfrm>
        <a:graphic>
          <a:graphicData uri="http://schemas.openxmlformats.org/drawingml/2006/table">
            <a:tbl>
              <a:tblPr firstRow="1" firstCol="1" bandRow="1"/>
              <a:tblGrid>
                <a:gridCol w="4984115"/>
                <a:gridCol w="1475740"/>
                <a:gridCol w="1475105"/>
                <a:gridCol w="1476375"/>
              </a:tblGrid>
              <a:tr h="333375">
                <a:tc>
                  <a:txBody>
                    <a:bodyPr/>
                    <a:p>
                      <a:pPr>
                        <a:spcAft>
                          <a:spcPts val="0"/>
                        </a:spcAft>
                      </a:pPr>
                      <a:r>
                        <a:rPr lang="en-US" altLang="zh-CN" sz="1800" b="1" dirty="0">
                          <a:solidFill>
                            <a:prstClr val="black"/>
                          </a:solidFill>
                          <a:latin typeface="微软雅黑" panose="020B0503020204020204" pitchFamily="34" charset="-122"/>
                          <a:ea typeface="微软雅黑" panose="020B0503020204020204" pitchFamily="34" charset="-122"/>
                        </a:rPr>
                        <a:t> Item</a:t>
                      </a:r>
                      <a:endParaRPr lang="en-US" altLang="zh-CN" sz="1800" b="1" dirty="0">
                        <a:solidFill>
                          <a:prstClr val="black"/>
                        </a:solidFill>
                        <a:latin typeface="微软雅黑" panose="020B0503020204020204" pitchFamily="34" charset="-122"/>
                        <a:ea typeface="微软雅黑" panose="020B0503020204020204" pitchFamily="34"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p>
                      <a:pPr algn="ctr">
                        <a:spcAft>
                          <a:spcPts val="0"/>
                        </a:spcAft>
                      </a:pPr>
                      <a:r>
                        <a:rPr lang="en-US" altLang="zh-CN" sz="1800" b="1" dirty="0">
                          <a:solidFill>
                            <a:prstClr val="black"/>
                          </a:solidFill>
                          <a:latin typeface="微软雅黑" panose="020B0503020204020204" pitchFamily="34" charset="-122"/>
                          <a:ea typeface="微软雅黑" panose="020B0503020204020204" pitchFamily="34" charset="-122"/>
                        </a:rPr>
                        <a:t>2021</a:t>
                      </a:r>
                      <a:endParaRPr lang="en-US" altLang="zh-CN" sz="1800" b="1" dirty="0">
                        <a:solidFill>
                          <a:prstClr val="black"/>
                        </a:solidFill>
                        <a:latin typeface="微软雅黑" panose="020B0503020204020204" pitchFamily="34" charset="-122"/>
                        <a:ea typeface="微软雅黑" panose="020B0503020204020204" pitchFamily="34"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p>
                      <a:pPr algn="ctr">
                        <a:spcAft>
                          <a:spcPts val="0"/>
                        </a:spcAft>
                      </a:pPr>
                      <a:r>
                        <a:rPr lang="en-US" altLang="zh-CN" sz="1800" b="1" dirty="0">
                          <a:solidFill>
                            <a:prstClr val="black"/>
                          </a:solidFill>
                          <a:latin typeface="微软雅黑" panose="020B0503020204020204" pitchFamily="34" charset="-122"/>
                          <a:ea typeface="微软雅黑" panose="020B0503020204020204" pitchFamily="34" charset="-122"/>
                        </a:rPr>
                        <a:t>2022</a:t>
                      </a:r>
                      <a:endParaRPr lang="en-US" altLang="zh-CN" sz="1800" b="1" dirty="0">
                        <a:solidFill>
                          <a:prstClr val="black"/>
                        </a:solidFill>
                        <a:latin typeface="微软雅黑" panose="020B0503020204020204" pitchFamily="34" charset="-122"/>
                        <a:ea typeface="微软雅黑" panose="020B0503020204020204" pitchFamily="34"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p>
                      <a:pPr algn="ctr">
                        <a:spcAft>
                          <a:spcPts val="0"/>
                        </a:spcAft>
                      </a:pPr>
                      <a:r>
                        <a:rPr lang="en-US" altLang="zh-CN" sz="1800" b="1" dirty="0">
                          <a:solidFill>
                            <a:prstClr val="black"/>
                          </a:solidFill>
                          <a:latin typeface="微软雅黑" panose="020B0503020204020204" pitchFamily="34" charset="-122"/>
                          <a:ea typeface="微软雅黑" panose="020B0503020204020204" pitchFamily="34" charset="-122"/>
                        </a:rPr>
                        <a:t>2023</a:t>
                      </a:r>
                      <a:endParaRPr lang="en-US" altLang="zh-CN" sz="1800" b="1" dirty="0">
                        <a:solidFill>
                          <a:prstClr val="black"/>
                        </a:solidFill>
                        <a:latin typeface="微软雅黑" panose="020B0503020204020204" pitchFamily="34" charset="-122"/>
                        <a:ea typeface="微软雅黑" panose="020B0503020204020204" pitchFamily="34"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r>
              <a:tr h="334645">
                <a:tc>
                  <a:txBody>
                    <a:bodyPr/>
                    <a:p>
                      <a:pPr indent="0">
                        <a:buNone/>
                      </a:pPr>
                      <a:r>
                        <a:rPr lang="en-US" sz="1800" b="0">
                          <a:latin typeface="Calibri" panose="020F0502020204030204" charset="0"/>
                          <a:cs typeface="Calibri" panose="020F0502020204030204" charset="0"/>
                        </a:rPr>
                        <a:t>EMBA in Sports Management</a:t>
                      </a:r>
                      <a:endParaRPr lang="en-US" altLang="en-US" sz="1800" b="0">
                        <a:latin typeface="Calibri" panose="020F0502020204030204" charset="0"/>
                        <a:ea typeface="Calibri" panose="020F0502020204030204" charset="0"/>
                        <a:cs typeface="Calibri" panose="020F050202020403020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p>
                      <a:pPr indent="0" algn="ctr">
                        <a:buNone/>
                      </a:pPr>
                      <a:endParaRPr lang="en-US" sz="1800" b="0">
                        <a:latin typeface="Calibri" panose="020F0502020204030204" charset="0"/>
                        <a:cs typeface="Calibri" panose="020F0502020204030204" charset="0"/>
                      </a:endParaRPr>
                    </a:p>
                  </a:txBody>
                  <a:tcPr marL="68580" marR="68580" marT="0" marB="0" vert="horz" anchor="ctr" anchorCtr="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p>
                      <a:pPr indent="0" algn="ctr">
                        <a:buNone/>
                      </a:pPr>
                      <a:r>
                        <a:rPr lang="en-US" sz="1800" b="0">
                          <a:latin typeface="Calibri" panose="020F0502020204030204" charset="0"/>
                          <a:cs typeface="Calibri" panose="020F0502020204030204" charset="0"/>
                        </a:rPr>
                        <a:t>5</a:t>
                      </a:r>
                      <a:endParaRPr lang="en-US" sz="1800" b="0">
                        <a:latin typeface="Calibri" panose="020F0502020204030204" charset="0"/>
                        <a:cs typeface="Calibri" panose="020F0502020204030204" charset="0"/>
                      </a:endParaRPr>
                    </a:p>
                  </a:txBody>
                  <a:tcPr marL="68580" marR="68580" marT="0" marB="0" vert="horz" anchor="ctr" anchorCtr="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p>
                      <a:pPr indent="0" algn="ctr">
                        <a:buNone/>
                      </a:pPr>
                      <a:r>
                        <a:rPr lang="en-US" sz="1800" b="0">
                          <a:latin typeface="Calibri" panose="020F0502020204030204" charset="0"/>
                          <a:cs typeface="Calibri" panose="020F0502020204030204" charset="0"/>
                        </a:rPr>
                        <a:t>10</a:t>
                      </a:r>
                      <a:endParaRPr lang="en-US" sz="1800" b="0">
                        <a:latin typeface="Calibri" panose="020F0502020204030204" charset="0"/>
                        <a:cs typeface="Calibri" panose="020F0502020204030204" charset="0"/>
                      </a:endParaRPr>
                    </a:p>
                  </a:txBody>
                  <a:tcPr marL="68580" marR="68580" marT="0" marB="0" vert="horz" anchor="ctr" anchorCtr="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333375">
                <a:tc>
                  <a:txBody>
                    <a:bodyPr/>
                    <a:p>
                      <a:pPr indent="0">
                        <a:buNone/>
                      </a:pPr>
                      <a:r>
                        <a:rPr lang="en-US" sz="1800" b="0">
                          <a:latin typeface="Calibri" panose="020F0502020204030204" charset="0"/>
                          <a:cs typeface="Calibri" panose="020F0502020204030204" charset="0"/>
                        </a:rPr>
                        <a:t>Ice Hockey </a:t>
                      </a:r>
                      <a:endParaRPr lang="en-US" altLang="en-US" sz="1800" b="0">
                        <a:latin typeface="Calibri" panose="020F0502020204030204" charset="0"/>
                        <a:ea typeface="Calibri" panose="020F0502020204030204" charset="0"/>
                        <a:cs typeface="Calibri" panose="020F050202020403020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p>
                      <a:pPr indent="0" algn="ctr">
                        <a:buNone/>
                      </a:pPr>
                      <a:r>
                        <a:rPr lang="en-US" sz="1800" b="0">
                          <a:latin typeface="Calibri" panose="020F0502020204030204" charset="0"/>
                          <a:cs typeface="Calibri" panose="020F0502020204030204" charset="0"/>
                        </a:rPr>
                        <a:t> </a:t>
                      </a:r>
                      <a:endParaRPr lang="en-US" sz="1800" b="0">
                        <a:latin typeface="Calibri" panose="020F0502020204030204" charset="0"/>
                        <a:cs typeface="Calibri" panose="020F0502020204030204" charset="0"/>
                      </a:endParaRPr>
                    </a:p>
                  </a:txBody>
                  <a:tcPr marL="68580" marR="68580" marT="0" marB="0" vert="horz" anchor="ctr" anchorCtr="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p>
                      <a:pPr indent="0" algn="ctr">
                        <a:buNone/>
                      </a:pPr>
                      <a:r>
                        <a:rPr lang="en-US" sz="1800" b="0">
                          <a:latin typeface="Calibri" panose="020F0502020204030204" charset="0"/>
                          <a:cs typeface="Calibri" panose="020F0502020204030204" charset="0"/>
                        </a:rPr>
                        <a:t> </a:t>
                      </a:r>
                      <a:endParaRPr lang="en-US" sz="1800" b="0">
                        <a:latin typeface="Calibri" panose="020F0502020204030204" charset="0"/>
                        <a:cs typeface="Calibri" panose="020F0502020204030204" charset="0"/>
                      </a:endParaRPr>
                    </a:p>
                  </a:txBody>
                  <a:tcPr marL="68580" marR="68580" marT="0" marB="0" vert="horz" anchor="ctr" anchorCtr="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p>
                      <a:pPr indent="0" algn="ctr">
                        <a:buNone/>
                      </a:pPr>
                      <a:r>
                        <a:rPr lang="en-US" sz="1800" b="0">
                          <a:latin typeface="Calibri" panose="020F0502020204030204" charset="0"/>
                          <a:cs typeface="Calibri" panose="020F0502020204030204" charset="0"/>
                        </a:rPr>
                        <a:t> </a:t>
                      </a:r>
                      <a:endParaRPr lang="en-US" sz="1800" b="0">
                        <a:latin typeface="Calibri" panose="020F0502020204030204" charset="0"/>
                        <a:cs typeface="Calibri" panose="020F0502020204030204" charset="0"/>
                      </a:endParaRPr>
                    </a:p>
                  </a:txBody>
                  <a:tcPr marL="68580" marR="68580" marT="0" marB="0" vert="horz" anchor="ctr" anchorCtr="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334010">
                <a:tc>
                  <a:txBody>
                    <a:bodyPr/>
                    <a:p>
                      <a:pPr indent="0">
                        <a:buNone/>
                      </a:pPr>
                      <a:r>
                        <a:rPr lang="en-US" sz="1800" b="0">
                          <a:latin typeface="Calibri" panose="020F0502020204030204" charset="0"/>
                          <a:cs typeface="Calibri" panose="020F0502020204030204" charset="0"/>
                        </a:rPr>
                        <a:t>   - Summer/Winter Camp</a:t>
                      </a:r>
                      <a:endParaRPr lang="en-US" altLang="en-US" sz="1800" b="0">
                        <a:latin typeface="Calibri" panose="020F0502020204030204" charset="0"/>
                        <a:ea typeface="Calibri" panose="020F0502020204030204" charset="0"/>
                        <a:cs typeface="Calibri" panose="020F050202020403020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p>
                      <a:pPr indent="0" algn="ctr">
                        <a:buNone/>
                      </a:pPr>
                      <a:r>
                        <a:rPr lang="en-US" sz="1800" b="0">
                          <a:latin typeface="Calibri" panose="020F0502020204030204" charset="0"/>
                          <a:cs typeface="Calibri" panose="020F0502020204030204" charset="0"/>
                        </a:rPr>
                        <a:t>2</a:t>
                      </a:r>
                      <a:endParaRPr lang="en-US" sz="1800" b="0">
                        <a:latin typeface="Calibri" panose="020F0502020204030204" charset="0"/>
                        <a:cs typeface="Calibri" panose="020F0502020204030204" charset="0"/>
                      </a:endParaRPr>
                    </a:p>
                  </a:txBody>
                  <a:tcPr marL="68580" marR="68580" marT="0" marB="0" vert="horz" anchor="ctr" anchorCtr="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p>
                      <a:pPr indent="0" algn="ctr">
                        <a:buNone/>
                      </a:pPr>
                      <a:r>
                        <a:rPr lang="en-US" sz="1800" b="0">
                          <a:latin typeface="Calibri" panose="020F0502020204030204" charset="0"/>
                          <a:cs typeface="Calibri" panose="020F0502020204030204" charset="0"/>
                        </a:rPr>
                        <a:t>2</a:t>
                      </a:r>
                      <a:endParaRPr lang="en-US" sz="1800" b="0">
                        <a:latin typeface="Calibri" panose="020F0502020204030204" charset="0"/>
                        <a:cs typeface="Calibri" panose="020F0502020204030204" charset="0"/>
                      </a:endParaRPr>
                    </a:p>
                  </a:txBody>
                  <a:tcPr marL="68580" marR="68580" marT="0" marB="0" vert="horz" anchor="ctr" anchorCtr="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p>
                      <a:pPr indent="0" algn="ctr">
                        <a:buNone/>
                      </a:pPr>
                      <a:r>
                        <a:rPr lang="en-US" sz="1800" b="0">
                          <a:latin typeface="Calibri" panose="020F0502020204030204" charset="0"/>
                          <a:cs typeface="Calibri" panose="020F0502020204030204" charset="0"/>
                        </a:rPr>
                        <a:t>4</a:t>
                      </a:r>
                      <a:endParaRPr lang="en-US" sz="1800" b="0">
                        <a:latin typeface="Calibri" panose="020F0502020204030204" charset="0"/>
                        <a:cs typeface="Calibri" panose="020F0502020204030204" charset="0"/>
                      </a:endParaRPr>
                    </a:p>
                  </a:txBody>
                  <a:tcPr marL="68580" marR="68580" marT="0" marB="0" vert="horz" anchor="ctr" anchorCtr="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333375">
                <a:tc>
                  <a:txBody>
                    <a:bodyPr/>
                    <a:p>
                      <a:pPr indent="0">
                        <a:buNone/>
                      </a:pPr>
                      <a:r>
                        <a:rPr lang="en-US" sz="1800" b="0">
                          <a:latin typeface="Calibri" panose="020F0502020204030204" charset="0"/>
                          <a:cs typeface="Calibri" panose="020F0502020204030204" charset="0"/>
                        </a:rPr>
                        <a:t>   - Coach training</a:t>
                      </a:r>
                      <a:endParaRPr lang="en-US" altLang="en-US" sz="1800" b="0">
                        <a:latin typeface="Calibri" panose="020F0502020204030204" charset="0"/>
                        <a:ea typeface="Calibri" panose="020F0502020204030204" charset="0"/>
                        <a:cs typeface="Calibri" panose="020F050202020403020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p>
                      <a:pPr indent="0" algn="ctr">
                        <a:buNone/>
                      </a:pPr>
                      <a:r>
                        <a:rPr lang="en-US" sz="1800" b="0">
                          <a:latin typeface="Calibri" panose="020F0502020204030204" charset="0"/>
                          <a:cs typeface="Calibri" panose="020F0502020204030204" charset="0"/>
                        </a:rPr>
                        <a:t>1</a:t>
                      </a:r>
                      <a:endParaRPr lang="en-US" sz="1800" b="0">
                        <a:latin typeface="Calibri" panose="020F0502020204030204" charset="0"/>
                        <a:cs typeface="Calibri" panose="020F0502020204030204" charset="0"/>
                      </a:endParaRPr>
                    </a:p>
                  </a:txBody>
                  <a:tcPr marL="68580" marR="68580" marT="0" marB="0" vert="horz" anchor="ctr" anchorCtr="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p>
                      <a:pPr indent="0" algn="ctr">
                        <a:buNone/>
                      </a:pPr>
                      <a:r>
                        <a:rPr lang="en-US" sz="1800" b="0">
                          <a:latin typeface="Calibri" panose="020F0502020204030204" charset="0"/>
                          <a:cs typeface="Calibri" panose="020F0502020204030204" charset="0"/>
                        </a:rPr>
                        <a:t>1</a:t>
                      </a:r>
                      <a:endParaRPr lang="en-US" sz="1800" b="0">
                        <a:latin typeface="Calibri" panose="020F0502020204030204" charset="0"/>
                        <a:cs typeface="Calibri" panose="020F0502020204030204" charset="0"/>
                      </a:endParaRPr>
                    </a:p>
                  </a:txBody>
                  <a:tcPr marL="68580" marR="68580" marT="0" marB="0" vert="horz" anchor="ctr" anchorCtr="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p>
                      <a:pPr indent="0" algn="ctr">
                        <a:buNone/>
                      </a:pPr>
                      <a:r>
                        <a:rPr lang="en-US" sz="1800" b="0">
                          <a:latin typeface="Calibri" panose="020F0502020204030204" charset="0"/>
                          <a:cs typeface="Calibri" panose="020F0502020204030204" charset="0"/>
                        </a:rPr>
                        <a:t>2</a:t>
                      </a:r>
                      <a:endParaRPr lang="en-US" sz="1800" b="0">
                        <a:latin typeface="Calibri" panose="020F0502020204030204" charset="0"/>
                        <a:cs typeface="Calibri" panose="020F0502020204030204" charset="0"/>
                      </a:endParaRPr>
                    </a:p>
                  </a:txBody>
                  <a:tcPr marL="68580" marR="68580" marT="0" marB="0" vert="horz" anchor="ctr" anchorCtr="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334645">
                <a:tc>
                  <a:txBody>
                    <a:bodyPr/>
                    <a:p>
                      <a:pPr indent="0">
                        <a:buNone/>
                      </a:pPr>
                      <a:r>
                        <a:rPr lang="en-US" sz="1800" b="0">
                          <a:latin typeface="Calibri" panose="020F0502020204030204" charset="0"/>
                          <a:cs typeface="Calibri" panose="020F0502020204030204" charset="0"/>
                        </a:rPr>
                        <a:t>   - Children and Youth training</a:t>
                      </a:r>
                      <a:endParaRPr lang="en-US" altLang="en-US" sz="1800" b="0">
                        <a:latin typeface="Calibri" panose="020F0502020204030204" charset="0"/>
                        <a:ea typeface="Calibri" panose="020F0502020204030204" charset="0"/>
                        <a:cs typeface="Calibri" panose="020F050202020403020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p>
                      <a:pPr indent="0" algn="ctr">
                        <a:buNone/>
                      </a:pPr>
                      <a:r>
                        <a:rPr lang="en-US" sz="1800" b="0">
                          <a:latin typeface="Calibri" panose="020F0502020204030204" charset="0"/>
                          <a:cs typeface="Calibri" panose="020F0502020204030204" charset="0"/>
                        </a:rPr>
                        <a:t>2</a:t>
                      </a:r>
                      <a:endParaRPr lang="en-US" sz="1800" b="0">
                        <a:latin typeface="Calibri" panose="020F0502020204030204" charset="0"/>
                        <a:cs typeface="Calibri" panose="020F0502020204030204" charset="0"/>
                      </a:endParaRPr>
                    </a:p>
                  </a:txBody>
                  <a:tcPr marL="68580" marR="68580" marT="0" marB="0" vert="horz" anchor="ctr" anchorCtr="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p>
                      <a:pPr indent="0" algn="ctr">
                        <a:buNone/>
                      </a:pPr>
                      <a:r>
                        <a:rPr lang="en-US" sz="1800" b="0">
                          <a:latin typeface="Calibri" panose="020F0502020204030204" charset="0"/>
                          <a:cs typeface="Calibri" panose="020F0502020204030204" charset="0"/>
                        </a:rPr>
                        <a:t>2</a:t>
                      </a:r>
                      <a:endParaRPr lang="en-US" sz="1800" b="0">
                        <a:latin typeface="Calibri" panose="020F0502020204030204" charset="0"/>
                        <a:cs typeface="Calibri" panose="020F0502020204030204" charset="0"/>
                      </a:endParaRPr>
                    </a:p>
                  </a:txBody>
                  <a:tcPr marL="68580" marR="68580" marT="0" marB="0" vert="horz" anchor="ctr" anchorCtr="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p>
                      <a:pPr indent="0" algn="ctr">
                        <a:buNone/>
                      </a:pPr>
                      <a:r>
                        <a:rPr lang="en-US" sz="1800" b="0">
                          <a:latin typeface="Calibri" panose="020F0502020204030204" charset="0"/>
                          <a:cs typeface="Calibri" panose="020F0502020204030204" charset="0"/>
                        </a:rPr>
                        <a:t>4</a:t>
                      </a:r>
                      <a:endParaRPr lang="en-US" sz="1800" b="0">
                        <a:latin typeface="Calibri" panose="020F0502020204030204" charset="0"/>
                        <a:cs typeface="Calibri" panose="020F0502020204030204" charset="0"/>
                      </a:endParaRPr>
                    </a:p>
                  </a:txBody>
                  <a:tcPr marL="68580" marR="68580" marT="0" marB="0" vert="horz" anchor="ctr" anchorCtr="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333375">
                <a:tc>
                  <a:txBody>
                    <a:bodyPr/>
                    <a:p>
                      <a:pPr indent="0">
                        <a:buNone/>
                      </a:pPr>
                      <a:r>
                        <a:rPr lang="en-US" sz="1800" b="0">
                          <a:latin typeface="Calibri" panose="020F0502020204030204" charset="0"/>
                          <a:cs typeface="Calibri" panose="020F0502020204030204" charset="0"/>
                        </a:rPr>
                        <a:t>Sports Exchange and Visits</a:t>
                      </a:r>
                      <a:endParaRPr lang="en-US" altLang="en-US" sz="1800" b="0">
                        <a:latin typeface="Calibri" panose="020F0502020204030204" charset="0"/>
                        <a:ea typeface="Calibri" panose="020F0502020204030204" charset="0"/>
                        <a:cs typeface="Calibri" panose="020F050202020403020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p>
                      <a:pPr indent="0" algn="ctr">
                        <a:buNone/>
                      </a:pPr>
                      <a:endParaRPr lang="en-US" sz="1800" b="0">
                        <a:latin typeface="Calibri" panose="020F0502020204030204" charset="0"/>
                        <a:cs typeface="Calibri" panose="020F0502020204030204" charset="0"/>
                      </a:endParaRPr>
                    </a:p>
                  </a:txBody>
                  <a:tcPr marL="68580" marR="68580" marT="0" marB="0" vert="horz" anchor="ctr" anchorCtr="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p>
                      <a:pPr indent="0" algn="ctr">
                        <a:buNone/>
                      </a:pPr>
                      <a:r>
                        <a:rPr lang="en-US" sz="1800" b="0">
                          <a:latin typeface="Calibri" panose="020F0502020204030204" charset="0"/>
                          <a:cs typeface="Calibri" panose="020F0502020204030204" charset="0"/>
                        </a:rPr>
                        <a:t>5</a:t>
                      </a:r>
                      <a:endParaRPr lang="en-US" sz="1800" b="0">
                        <a:latin typeface="Calibri" panose="020F0502020204030204" charset="0"/>
                        <a:cs typeface="Calibri" panose="020F0502020204030204" charset="0"/>
                      </a:endParaRPr>
                    </a:p>
                  </a:txBody>
                  <a:tcPr marL="68580" marR="68580" marT="0" marB="0" vert="horz" anchor="ctr" anchorCtr="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p>
                      <a:pPr indent="0" algn="ctr">
                        <a:buNone/>
                      </a:pPr>
                      <a:r>
                        <a:rPr lang="en-US" sz="1800" b="0">
                          <a:latin typeface="Calibri" panose="020F0502020204030204" charset="0"/>
                          <a:cs typeface="Calibri" panose="020F0502020204030204" charset="0"/>
                        </a:rPr>
                        <a:t>10</a:t>
                      </a:r>
                      <a:endParaRPr lang="en-US" sz="1800" b="0">
                        <a:latin typeface="Calibri" panose="020F0502020204030204" charset="0"/>
                        <a:cs typeface="Calibri" panose="020F0502020204030204" charset="0"/>
                      </a:endParaRPr>
                    </a:p>
                  </a:txBody>
                  <a:tcPr marL="68580" marR="68580" marT="0" marB="0" vert="horz" anchor="ctr" anchorCtr="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334010">
                <a:tc>
                  <a:txBody>
                    <a:bodyPr/>
                    <a:p>
                      <a:pPr indent="0">
                        <a:buNone/>
                      </a:pPr>
                      <a:r>
                        <a:rPr lang="en-US" sz="1800" b="0">
                          <a:latin typeface="Calibri" panose="020F0502020204030204" charset="0"/>
                          <a:cs typeface="Calibri" panose="020F0502020204030204" charset="0"/>
                        </a:rPr>
                        <a:t>China Ice Hockey Events</a:t>
                      </a:r>
                      <a:endParaRPr lang="en-US" altLang="en-US" sz="1800" b="0">
                        <a:latin typeface="Calibri" panose="020F0502020204030204" charset="0"/>
                        <a:ea typeface="Calibri" panose="020F0502020204030204" charset="0"/>
                        <a:cs typeface="Calibri" panose="020F050202020403020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p>
                      <a:pPr indent="0" algn="ctr">
                        <a:buNone/>
                      </a:pPr>
                      <a:endParaRPr lang="en-US" sz="1800" b="0">
                        <a:latin typeface="Calibri" panose="020F0502020204030204" charset="0"/>
                        <a:cs typeface="Calibri" panose="020F0502020204030204" charset="0"/>
                      </a:endParaRPr>
                    </a:p>
                  </a:txBody>
                  <a:tcPr marL="68580" marR="68580" marT="0" marB="0" vert="horz" anchor="ctr" anchorCtr="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p>
                      <a:pPr indent="0" algn="ctr">
                        <a:buNone/>
                      </a:pPr>
                      <a:r>
                        <a:rPr lang="en-US" sz="1800" b="0">
                          <a:latin typeface="Calibri" panose="020F0502020204030204" charset="0"/>
                          <a:cs typeface="Calibri" panose="020F0502020204030204" charset="0"/>
                        </a:rPr>
                        <a:t>5</a:t>
                      </a:r>
                      <a:endParaRPr lang="en-US" sz="1800" b="0">
                        <a:latin typeface="Calibri" panose="020F0502020204030204" charset="0"/>
                        <a:cs typeface="Calibri" panose="020F0502020204030204" charset="0"/>
                      </a:endParaRPr>
                    </a:p>
                  </a:txBody>
                  <a:tcPr marL="68580" marR="68580" marT="0" marB="0" vert="horz" anchor="ctr" anchorCtr="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p>
                      <a:pPr indent="0" algn="ctr">
                        <a:buNone/>
                      </a:pPr>
                      <a:r>
                        <a:rPr lang="en-US" sz="1800" b="0">
                          <a:latin typeface="Calibri" panose="020F0502020204030204" charset="0"/>
                          <a:cs typeface="Calibri" panose="020F0502020204030204" charset="0"/>
                        </a:rPr>
                        <a:t>10</a:t>
                      </a:r>
                      <a:endParaRPr lang="en-US" sz="1800" b="0">
                        <a:latin typeface="Calibri" panose="020F0502020204030204" charset="0"/>
                        <a:cs typeface="Calibri" panose="020F0502020204030204" charset="0"/>
                      </a:endParaRPr>
                    </a:p>
                  </a:txBody>
                  <a:tcPr marL="68580" marR="68580" marT="0" marB="0" vert="horz" anchor="ctr" anchorCtr="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333375">
                <a:tc>
                  <a:txBody>
                    <a:bodyPr/>
                    <a:p>
                      <a:pPr indent="0">
                        <a:buNone/>
                      </a:pPr>
                      <a:r>
                        <a:rPr lang="en-US" sz="1800" b="0">
                          <a:latin typeface="Calibri" panose="020F0502020204030204" charset="0"/>
                          <a:cs typeface="Calibri" panose="020F0502020204030204" charset="0"/>
                        </a:rPr>
                        <a:t>International Ice Hockey Events</a:t>
                      </a:r>
                      <a:endParaRPr lang="en-US" altLang="en-US" sz="1800" b="0">
                        <a:latin typeface="Calibri" panose="020F0502020204030204" charset="0"/>
                        <a:ea typeface="Calibri" panose="020F0502020204030204" charset="0"/>
                        <a:cs typeface="Calibri" panose="020F050202020403020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p>
                      <a:pPr indent="0" algn="ctr">
                        <a:buNone/>
                      </a:pPr>
                      <a:r>
                        <a:rPr lang="en-US" sz="1800" b="0">
                          <a:latin typeface="Calibri" panose="020F0502020204030204" charset="0"/>
                          <a:cs typeface="Calibri" panose="020F0502020204030204" charset="0"/>
                        </a:rPr>
                        <a:t> </a:t>
                      </a:r>
                      <a:endParaRPr lang="en-US" sz="1800" b="0">
                        <a:latin typeface="Calibri" panose="020F0502020204030204" charset="0"/>
                        <a:cs typeface="Calibri" panose="020F0502020204030204" charset="0"/>
                      </a:endParaRPr>
                    </a:p>
                  </a:txBody>
                  <a:tcPr marL="68580" marR="68580" marT="0" marB="0" vert="horz" anchor="ctr" anchorCtr="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p>
                      <a:pPr indent="0" algn="ctr">
                        <a:buNone/>
                      </a:pPr>
                      <a:r>
                        <a:rPr lang="en-US" sz="1800" b="0">
                          <a:latin typeface="Calibri" panose="020F0502020204030204" charset="0"/>
                          <a:cs typeface="Calibri" panose="020F0502020204030204" charset="0"/>
                        </a:rPr>
                        <a:t> </a:t>
                      </a:r>
                      <a:endParaRPr lang="en-US" sz="1800" b="0">
                        <a:latin typeface="Calibri" panose="020F0502020204030204" charset="0"/>
                        <a:cs typeface="Calibri" panose="020F0502020204030204" charset="0"/>
                      </a:endParaRPr>
                    </a:p>
                  </a:txBody>
                  <a:tcPr marL="68580" marR="68580" marT="0" marB="0" vert="horz" anchor="ctr" anchorCtr="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p>
                      <a:pPr indent="0" algn="ctr">
                        <a:buNone/>
                      </a:pPr>
                      <a:r>
                        <a:rPr lang="en-US" sz="1800" b="0">
                          <a:latin typeface="Calibri" panose="020F0502020204030204" charset="0"/>
                          <a:cs typeface="Calibri" panose="020F0502020204030204" charset="0"/>
                        </a:rPr>
                        <a:t> </a:t>
                      </a:r>
                      <a:endParaRPr lang="en-US" sz="1800" b="0">
                        <a:latin typeface="Calibri" panose="020F0502020204030204" charset="0"/>
                        <a:cs typeface="Calibri" panose="020F0502020204030204" charset="0"/>
                      </a:endParaRPr>
                    </a:p>
                  </a:txBody>
                  <a:tcPr marL="68580" marR="68580" marT="0" marB="0" vert="horz" anchor="ctr" anchorCtr="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334645">
                <a:tc>
                  <a:txBody>
                    <a:bodyPr/>
                    <a:p>
                      <a:pPr indent="0" algn="l">
                        <a:buNone/>
                      </a:pPr>
                      <a:r>
                        <a:rPr lang="en-US" sz="1800" b="0">
                          <a:latin typeface="Calibri" panose="020F0502020204030204" charset="0"/>
                          <a:cs typeface="Calibri" panose="020F0502020204030204" charset="0"/>
                        </a:rPr>
                        <a:t>   - China Finland Ice Hockey events</a:t>
                      </a:r>
                      <a:endParaRPr lang="en-US" altLang="en-US" sz="1800" b="0">
                        <a:latin typeface="Calibri" panose="020F0502020204030204" charset="0"/>
                        <a:ea typeface="Calibri" panose="020F0502020204030204" charset="0"/>
                        <a:cs typeface="Calibri" panose="020F050202020403020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p>
                      <a:pPr indent="0" algn="ctr">
                        <a:buNone/>
                      </a:pPr>
                      <a:endParaRPr lang="en-US" sz="1800" b="0">
                        <a:latin typeface="Calibri" panose="020F0502020204030204" charset="0"/>
                        <a:cs typeface="Calibri" panose="020F0502020204030204" charset="0"/>
                      </a:endParaRPr>
                    </a:p>
                  </a:txBody>
                  <a:tcPr marL="68580" marR="68580" marT="0" marB="0" vert="horz" anchor="ctr" anchorCtr="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p>
                      <a:pPr indent="0" algn="ctr">
                        <a:buNone/>
                      </a:pPr>
                      <a:endParaRPr lang="en-US" sz="1800" b="0">
                        <a:latin typeface="Calibri" panose="020F0502020204030204" charset="0"/>
                        <a:cs typeface="Calibri" panose="020F0502020204030204" charset="0"/>
                      </a:endParaRPr>
                    </a:p>
                  </a:txBody>
                  <a:tcPr marL="68580" marR="68580" marT="0" marB="0" vert="horz" anchor="ctr" anchorCtr="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p>
                      <a:pPr indent="0" algn="ctr">
                        <a:buNone/>
                      </a:pPr>
                      <a:r>
                        <a:rPr lang="en-US" sz="1800" b="0">
                          <a:latin typeface="Calibri" panose="020F0502020204030204" charset="0"/>
                          <a:cs typeface="Calibri" panose="020F0502020204030204" charset="0"/>
                        </a:rPr>
                        <a:t>10</a:t>
                      </a:r>
                      <a:endParaRPr lang="en-US" sz="1800" b="0">
                        <a:latin typeface="Calibri" panose="020F0502020204030204" charset="0"/>
                        <a:cs typeface="Calibri" panose="020F0502020204030204" charset="0"/>
                      </a:endParaRPr>
                    </a:p>
                  </a:txBody>
                  <a:tcPr marL="68580" marR="68580" marT="0" marB="0" vert="horz" anchor="ctr" anchorCtr="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498475">
                <a:tc>
                  <a:txBody>
                    <a:bodyPr/>
                    <a:p>
                      <a:pPr indent="0" algn="l">
                        <a:buNone/>
                      </a:pPr>
                      <a:r>
                        <a:rPr lang="en-US" sz="1800" b="0">
                          <a:latin typeface="Calibri" panose="020F0502020204030204" charset="0"/>
                          <a:cs typeface="Calibri" panose="020F0502020204030204" charset="0"/>
                        </a:rPr>
                        <a:t>   - Finland Ice Hockey Super League Competition</a:t>
                      </a:r>
                      <a:endParaRPr lang="en-US" sz="1800" b="0">
                        <a:latin typeface="Calibri" panose="020F0502020204030204" charset="0"/>
                        <a:cs typeface="Calibri" panose="020F050202020403020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p>
                      <a:pPr indent="0" algn="ctr">
                        <a:buNone/>
                      </a:pPr>
                      <a:endParaRPr lang="en-US" sz="1800" b="0">
                        <a:latin typeface="Calibri" panose="020F0502020204030204" charset="0"/>
                        <a:cs typeface="Calibri" panose="020F0502020204030204" charset="0"/>
                      </a:endParaRPr>
                    </a:p>
                  </a:txBody>
                  <a:tcPr marL="68580" marR="68580" marT="0" marB="0" vert="horz" anchor="ctr" anchorCtr="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p>
                      <a:pPr indent="0" algn="ctr">
                        <a:buNone/>
                      </a:pPr>
                      <a:endParaRPr lang="en-US" sz="1800" b="0">
                        <a:latin typeface="Calibri" panose="020F0502020204030204" charset="0"/>
                        <a:cs typeface="Calibri" panose="020F0502020204030204" charset="0"/>
                      </a:endParaRPr>
                    </a:p>
                  </a:txBody>
                  <a:tcPr marL="68580" marR="68580" marT="0" marB="0" vert="horz" anchor="ctr" anchorCtr="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p>
                      <a:pPr indent="0" algn="ctr">
                        <a:buNone/>
                      </a:pPr>
                      <a:r>
                        <a:rPr lang="en-US" sz="1800" b="0">
                          <a:latin typeface="Calibri" panose="020F0502020204030204" charset="0"/>
                          <a:cs typeface="Calibri" panose="020F0502020204030204" charset="0"/>
                        </a:rPr>
                        <a:t>20</a:t>
                      </a:r>
                      <a:endParaRPr lang="en-US" sz="1800" b="0">
                        <a:latin typeface="Calibri" panose="020F0502020204030204" charset="0"/>
                        <a:cs typeface="Calibri" panose="020F0502020204030204" charset="0"/>
                      </a:endParaRPr>
                    </a:p>
                  </a:txBody>
                  <a:tcPr marL="68580" marR="68580" marT="0" marB="0" vert="horz" anchor="ctr" anchorCtr="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333375">
                <a:tc>
                  <a:txBody>
                    <a:bodyPr/>
                    <a:p>
                      <a:pPr indent="0">
                        <a:buNone/>
                      </a:pPr>
                      <a:r>
                        <a:rPr lang="en-US" sz="1800" b="0">
                          <a:latin typeface="Calibri" panose="020F0502020204030204" charset="0"/>
                          <a:cs typeface="Calibri" panose="020F0502020204030204" charset="0"/>
                        </a:rPr>
                        <a:t>Total Sales</a:t>
                      </a:r>
                      <a:endParaRPr lang="en-US" sz="1800" b="0">
                        <a:latin typeface="Calibri" panose="020F0502020204030204" charset="0"/>
                        <a:cs typeface="Calibri" panose="020F050202020403020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p>
                      <a:pPr indent="0" algn="ctr">
                        <a:buNone/>
                      </a:pPr>
                      <a:r>
                        <a:rPr lang="en-US" sz="1800" b="0">
                          <a:latin typeface="Calibri" panose="020F0502020204030204" charset="0"/>
                          <a:cs typeface="Calibri" panose="020F0502020204030204" charset="0"/>
                        </a:rPr>
                        <a:t>5</a:t>
                      </a:r>
                      <a:endParaRPr lang="en-US" sz="1800" b="0">
                        <a:latin typeface="Calibri" panose="020F0502020204030204" charset="0"/>
                        <a:cs typeface="Calibri" panose="020F0502020204030204" charset="0"/>
                      </a:endParaRPr>
                    </a:p>
                  </a:txBody>
                  <a:tcPr marL="68580" marR="68580" marT="0" marB="0" vert="horz" anchor="ctr" anchorCtr="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p>
                      <a:pPr indent="0" algn="ctr">
                        <a:buNone/>
                      </a:pPr>
                      <a:r>
                        <a:rPr lang="en-US" sz="1800" b="0">
                          <a:latin typeface="Calibri" panose="020F0502020204030204" charset="0"/>
                          <a:cs typeface="Calibri" panose="020F0502020204030204" charset="0"/>
                        </a:rPr>
                        <a:t>20</a:t>
                      </a:r>
                      <a:endParaRPr lang="en-US" sz="1800" b="0">
                        <a:latin typeface="Calibri" panose="020F0502020204030204" charset="0"/>
                        <a:cs typeface="Calibri" panose="020F0502020204030204" charset="0"/>
                      </a:endParaRPr>
                    </a:p>
                  </a:txBody>
                  <a:tcPr marL="68580" marR="68580" marT="0" marB="0" vert="horz" anchor="ctr" anchorCtr="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p>
                      <a:pPr indent="0" algn="ctr">
                        <a:buNone/>
                      </a:pPr>
                      <a:r>
                        <a:rPr lang="en-US" sz="1800" b="0">
                          <a:latin typeface="Calibri" panose="020F0502020204030204" charset="0"/>
                          <a:cs typeface="Calibri" panose="020F0502020204030204" charset="0"/>
                        </a:rPr>
                        <a:t>70</a:t>
                      </a:r>
                      <a:endParaRPr lang="en-US" sz="1800" b="0">
                        <a:latin typeface="Calibri" panose="020F0502020204030204" charset="0"/>
                        <a:cs typeface="Calibri" panose="020F0502020204030204" charset="0"/>
                      </a:endParaRPr>
                    </a:p>
                  </a:txBody>
                  <a:tcPr marL="68580" marR="68580" marT="0" marB="0" vert="horz" anchor="ctr" anchorCtr="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334645">
                <a:tc>
                  <a:txBody>
                    <a:bodyPr/>
                    <a:p>
                      <a:pPr indent="0">
                        <a:buNone/>
                      </a:pPr>
                      <a:r>
                        <a:rPr lang="en-US" sz="1800" b="0">
                          <a:latin typeface="Calibri" panose="020F0502020204030204" charset="0"/>
                          <a:cs typeface="Calibri" panose="020F0502020204030204" charset="0"/>
                        </a:rPr>
                        <a:t>PAT (20%)</a:t>
                      </a:r>
                      <a:endParaRPr lang="en-US" sz="1800" b="0">
                        <a:latin typeface="Calibri" panose="020F0502020204030204" charset="0"/>
                        <a:cs typeface="Calibri" panose="020F050202020403020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p>
                      <a:pPr indent="0" algn="ctr">
                        <a:buNone/>
                      </a:pPr>
                      <a:r>
                        <a:rPr lang="en-US" sz="1800" b="0">
                          <a:latin typeface="Calibri" panose="020F0502020204030204" charset="0"/>
                          <a:cs typeface="Calibri" panose="020F0502020204030204" charset="0"/>
                        </a:rPr>
                        <a:t>1</a:t>
                      </a:r>
                      <a:endParaRPr lang="en-US" sz="1800" b="0">
                        <a:latin typeface="Calibri" panose="020F0502020204030204" charset="0"/>
                        <a:cs typeface="Calibri" panose="020F0502020204030204" charset="0"/>
                      </a:endParaRPr>
                    </a:p>
                  </a:txBody>
                  <a:tcPr marL="68580" marR="68580" marT="0" marB="0" vert="horz" anchor="ctr" anchorCtr="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p>
                      <a:pPr indent="0" algn="ctr">
                        <a:buNone/>
                      </a:pPr>
                      <a:r>
                        <a:rPr lang="en-US" sz="1800" b="0">
                          <a:latin typeface="Calibri" panose="020F0502020204030204" charset="0"/>
                          <a:cs typeface="Calibri" panose="020F0502020204030204" charset="0"/>
                        </a:rPr>
                        <a:t>4</a:t>
                      </a:r>
                      <a:endParaRPr lang="en-US" sz="1800" b="0">
                        <a:latin typeface="Calibri" panose="020F0502020204030204" charset="0"/>
                        <a:cs typeface="Calibri" panose="020F0502020204030204" charset="0"/>
                      </a:endParaRPr>
                    </a:p>
                  </a:txBody>
                  <a:tcPr marL="68580" marR="68580" marT="0" marB="0" vert="horz" anchor="ctr" anchorCtr="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p>
                      <a:pPr indent="0" algn="ctr">
                        <a:buNone/>
                      </a:pPr>
                      <a:r>
                        <a:rPr lang="en-US" sz="1800" b="0">
                          <a:latin typeface="Calibri" panose="020F0502020204030204" charset="0"/>
                          <a:cs typeface="Calibri" panose="020F0502020204030204" charset="0"/>
                        </a:rPr>
                        <a:t>14</a:t>
                      </a:r>
                      <a:endParaRPr lang="en-US" sz="1800" b="0">
                        <a:latin typeface="Calibri" panose="020F0502020204030204" charset="0"/>
                        <a:cs typeface="Calibri" panose="020F0502020204030204" charset="0"/>
                      </a:endParaRPr>
                    </a:p>
                  </a:txBody>
                  <a:tcPr marL="68580" marR="68580" marT="0" marB="0" vert="horz" anchor="ctr" anchorCtr="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333375">
                <a:tc>
                  <a:txBody>
                    <a:bodyPr/>
                    <a:p>
                      <a:pPr indent="0">
                        <a:buNone/>
                      </a:pPr>
                      <a:r>
                        <a:rPr lang="en-US" sz="1800" b="0">
                          <a:latin typeface="Calibri" panose="020F0502020204030204" charset="0"/>
                          <a:cs typeface="Calibri" panose="020F0502020204030204" charset="0"/>
                        </a:rPr>
                        <a:t>Cumulative PAT</a:t>
                      </a:r>
                      <a:endParaRPr lang="en-US" sz="1800" b="0">
                        <a:latin typeface="Calibri" panose="020F0502020204030204" charset="0"/>
                        <a:cs typeface="Calibri" panose="020F050202020403020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p>
                      <a:pPr indent="0" algn="ctr">
                        <a:buNone/>
                      </a:pPr>
                      <a:r>
                        <a:rPr lang="en-US" sz="1800" b="0">
                          <a:latin typeface="Calibri" panose="020F0502020204030204" charset="0"/>
                          <a:cs typeface="Calibri" panose="020F0502020204030204" charset="0"/>
                        </a:rPr>
                        <a:t>1</a:t>
                      </a:r>
                      <a:endParaRPr lang="en-US" sz="1800" b="0">
                        <a:latin typeface="Calibri" panose="020F0502020204030204" charset="0"/>
                        <a:cs typeface="Calibri" panose="020F0502020204030204" charset="0"/>
                      </a:endParaRPr>
                    </a:p>
                  </a:txBody>
                  <a:tcPr marL="68580" marR="68580" marT="0" marB="0" vert="horz" anchor="ctr" anchorCtr="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p>
                      <a:pPr indent="0" algn="ctr">
                        <a:buNone/>
                      </a:pPr>
                      <a:r>
                        <a:rPr lang="en-US" sz="1800" b="0">
                          <a:latin typeface="Calibri" panose="020F0502020204030204" charset="0"/>
                          <a:cs typeface="Calibri" panose="020F0502020204030204" charset="0"/>
                        </a:rPr>
                        <a:t>5</a:t>
                      </a:r>
                      <a:endParaRPr lang="en-US" sz="1800" b="0">
                        <a:latin typeface="Calibri" panose="020F0502020204030204" charset="0"/>
                        <a:cs typeface="Calibri" panose="020F0502020204030204" charset="0"/>
                      </a:endParaRPr>
                    </a:p>
                  </a:txBody>
                  <a:tcPr marL="68580" marR="68580" marT="0" marB="0" vert="horz" anchor="ctr" anchorCtr="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p>
                      <a:pPr indent="0" algn="ctr">
                        <a:buNone/>
                      </a:pPr>
                      <a:r>
                        <a:rPr lang="en-US" sz="1800" b="0">
                          <a:latin typeface="Calibri" panose="020F0502020204030204" charset="0"/>
                          <a:cs typeface="Calibri" panose="020F0502020204030204" charset="0"/>
                        </a:rPr>
                        <a:t>19</a:t>
                      </a:r>
                      <a:endParaRPr lang="en-US" sz="1800" b="0">
                        <a:latin typeface="Calibri" panose="020F0502020204030204" charset="0"/>
                        <a:cs typeface="Calibri" panose="020F0502020204030204" charset="0"/>
                      </a:endParaRPr>
                    </a:p>
                  </a:txBody>
                  <a:tcPr marL="68580" marR="68580" marT="0" marB="0" vert="horz" anchor="ctr" anchorCtr="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bl>
          </a:graphicData>
        </a:graphic>
      </p:graphicFrame>
      <p:sp>
        <p:nvSpPr>
          <p:cNvPr id="2" name="文本框 1"/>
          <p:cNvSpPr txBox="1"/>
          <p:nvPr/>
        </p:nvSpPr>
        <p:spPr>
          <a:xfrm>
            <a:off x="2378075" y="495935"/>
            <a:ext cx="6871335" cy="460375"/>
          </a:xfrm>
          <a:prstGeom prst="rect">
            <a:avLst/>
          </a:prstGeom>
          <a:noFill/>
        </p:spPr>
        <p:txBody>
          <a:bodyPr wrap="none" rtlCol="0" anchor="t">
            <a:spAutoFit/>
          </a:bodyPr>
          <a:p>
            <a:pPr algn="l">
              <a:buClrTx/>
              <a:buSzTx/>
              <a:buFontTx/>
            </a:pPr>
            <a:r>
              <a:rPr lang="en-US" sz="2400" b="1" dirty="0">
                <a:latin typeface="微软雅黑" panose="020B0503020204020204" pitchFamily="34" charset="-122"/>
                <a:ea typeface="微软雅黑" panose="020B0503020204020204" pitchFamily="34" charset="-122"/>
                <a:sym typeface="+mn-ea"/>
              </a:rPr>
              <a:t>T</a:t>
            </a:r>
            <a:r>
              <a:rPr lang="en-US" sz="2400" b="1" dirty="0">
                <a:latin typeface="微软雅黑" panose="020B0503020204020204" pitchFamily="34" charset="-122"/>
                <a:ea typeface="微软雅黑" panose="020B0503020204020204" pitchFamily="34" charset="-122"/>
                <a:sym typeface="+mn-ea"/>
              </a:rPr>
              <a:t>hree-Year Financial Forecast (RMB Million) </a:t>
            </a:r>
            <a:endParaRPr lang="en-US" sz="2400" b="1" dirty="0">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object 2"/>
          <p:cNvSpPr txBox="1"/>
          <p:nvPr/>
        </p:nvSpPr>
        <p:spPr>
          <a:xfrm>
            <a:off x="12077700" y="6726867"/>
            <a:ext cx="115570" cy="114300"/>
          </a:xfrm>
          <a:prstGeom prst="rect">
            <a:avLst/>
          </a:prstGeom>
        </p:spPr>
        <p:txBody>
          <a:bodyPr vert="horz" wrap="square" lIns="0" tIns="0" rIns="0" bIns="0" rtlCol="0">
            <a:spAutoFit/>
          </a:bodyPr>
          <a:p>
            <a:pPr>
              <a:lnSpc>
                <a:spcPts val="900"/>
              </a:lnSpc>
            </a:pPr>
            <a:r>
              <a:rPr sz="900" spc="5" dirty="0">
                <a:latin typeface="宋体" panose="02010600030101010101" pitchFamily="2" charset="-122"/>
                <a:cs typeface="宋体" panose="02010600030101010101" pitchFamily="2" charset="-122"/>
              </a:rPr>
              <a:t>1</a:t>
            </a:r>
            <a:r>
              <a:rPr sz="900" dirty="0">
                <a:latin typeface="宋体" panose="02010600030101010101" pitchFamily="2" charset="-122"/>
                <a:cs typeface="宋体" panose="02010600030101010101" pitchFamily="2" charset="-122"/>
              </a:rPr>
              <a:t>5</a:t>
            </a:r>
            <a:endParaRPr sz="900">
              <a:latin typeface="宋体" panose="02010600030101010101" pitchFamily="2" charset="-122"/>
              <a:cs typeface="宋体" panose="02010600030101010101" pitchFamily="2" charset="-122"/>
            </a:endParaRPr>
          </a:p>
        </p:txBody>
      </p:sp>
      <p:sp>
        <p:nvSpPr>
          <p:cNvPr id="3" name="object 3"/>
          <p:cNvSpPr/>
          <p:nvPr/>
        </p:nvSpPr>
        <p:spPr>
          <a:xfrm>
            <a:off x="0" y="1160780"/>
            <a:ext cx="12192000" cy="0"/>
          </a:xfrm>
          <a:custGeom>
            <a:avLst/>
            <a:gdLst/>
            <a:ahLst/>
            <a:cxnLst/>
            <a:rect l="l" t="t" r="r" b="b"/>
            <a:pathLst>
              <a:path w="12192000">
                <a:moveTo>
                  <a:pt x="0" y="0"/>
                </a:moveTo>
                <a:lnTo>
                  <a:pt x="12192000" y="0"/>
                </a:lnTo>
              </a:path>
            </a:pathLst>
          </a:custGeom>
          <a:ln w="71628">
            <a:solidFill>
              <a:srgbClr val="CC0000"/>
            </a:solidFill>
          </a:ln>
        </p:spPr>
        <p:txBody>
          <a:bodyPr wrap="square" lIns="0" tIns="0" rIns="0" bIns="0" rtlCol="0"/>
          <a:p/>
        </p:txBody>
      </p:sp>
      <p:sp>
        <p:nvSpPr>
          <p:cNvPr id="4" name="object 4"/>
          <p:cNvSpPr/>
          <p:nvPr>
            <p:custDataLst>
              <p:tags r:id="rId1"/>
            </p:custDataLst>
          </p:nvPr>
        </p:nvSpPr>
        <p:spPr>
          <a:xfrm>
            <a:off x="9409176" y="1200911"/>
            <a:ext cx="2782824" cy="5657088"/>
          </a:xfrm>
          <a:prstGeom prst="rect">
            <a:avLst/>
          </a:prstGeom>
          <a:blipFill>
            <a:blip r:embed="rId2" cstate="print"/>
            <a:stretch>
              <a:fillRect/>
            </a:stretch>
          </a:blipFill>
        </p:spPr>
        <p:txBody>
          <a:bodyPr wrap="square" lIns="0" tIns="0" rIns="0" bIns="0" rtlCol="0"/>
          <a:p/>
        </p:txBody>
      </p:sp>
      <p:sp>
        <p:nvSpPr>
          <p:cNvPr id="5" name="object 5"/>
          <p:cNvSpPr txBox="1">
            <a:spLocks noGrp="1"/>
          </p:cNvSpPr>
          <p:nvPr/>
        </p:nvSpPr>
        <p:spPr>
          <a:xfrm>
            <a:off x="2729230" y="459105"/>
            <a:ext cx="2065020" cy="381635"/>
          </a:xfrm>
          <a:prstGeom prst="rect">
            <a:avLst/>
          </a:prstGeom>
        </p:spPr>
        <p:txBody>
          <a:bodyPr vert="horz" wrap="square" lIns="0" tIns="12700" rIns="0" bIns="0" rtlCol="0">
            <a:spAutoFit/>
          </a:bodyPr>
          <a:lstStyle>
            <a:lvl1pPr>
              <a:defRPr sz="2400" b="1" i="0">
                <a:solidFill>
                  <a:srgbClr val="5DD2FF"/>
                </a:solidFill>
                <a:latin typeface="微软雅黑" panose="020B0503020204020204" pitchFamily="34" charset="-122"/>
                <a:ea typeface="+mj-ea"/>
                <a:cs typeface="微软雅黑" panose="020B0503020204020204" pitchFamily="34" charset="-122"/>
              </a:defRPr>
            </a:lvl1pPr>
          </a:lstStyle>
          <a:p>
            <a:pPr marL="12700">
              <a:lnSpc>
                <a:spcPct val="100000"/>
              </a:lnSpc>
              <a:spcBef>
                <a:spcPts val="100"/>
              </a:spcBef>
            </a:pPr>
            <a:r>
              <a:rPr lang="en-US" dirty="0">
                <a:solidFill>
                  <a:schemeClr val="tx1"/>
                </a:solidFill>
                <a:ea typeface="微软雅黑" panose="020B0503020204020204" pitchFamily="34" charset="-122"/>
                <a:cs typeface="+mn-cs"/>
              </a:rPr>
              <a:t>F</a:t>
            </a:r>
            <a:r>
              <a:rPr lang="en-US" dirty="0">
                <a:solidFill>
                  <a:schemeClr val="tx1"/>
                </a:solidFill>
                <a:ea typeface="微软雅黑" panose="020B0503020204020204" pitchFamily="34" charset="-122"/>
                <a:cs typeface="+mn-cs"/>
              </a:rPr>
              <a:t>und Raising</a:t>
            </a:r>
            <a:endParaRPr lang="en-US" dirty="0"/>
          </a:p>
        </p:txBody>
      </p:sp>
      <p:graphicFrame>
        <p:nvGraphicFramePr>
          <p:cNvPr id="7" name="object 6"/>
          <p:cNvGraphicFramePr>
            <a:graphicFrameLocks noGrp="1"/>
          </p:cNvGraphicFramePr>
          <p:nvPr>
            <p:custDataLst>
              <p:tags r:id="rId3"/>
            </p:custDataLst>
          </p:nvPr>
        </p:nvGraphicFramePr>
        <p:xfrm>
          <a:off x="2321178" y="1726564"/>
          <a:ext cx="8408670" cy="4396104"/>
        </p:xfrm>
        <a:graphic>
          <a:graphicData uri="http://schemas.openxmlformats.org/drawingml/2006/table">
            <a:tbl>
              <a:tblPr firstRow="1" bandRow="1">
                <a:tableStyleId>{2D5ABB26-0587-4C30-8999-92F81FD0307C}</a:tableStyleId>
              </a:tblPr>
              <a:tblGrid>
                <a:gridCol w="1846580"/>
                <a:gridCol w="2172335"/>
              </a:tblGrid>
              <a:tr h="1311910">
                <a:tc>
                  <a:txBody>
                    <a:bodyPr/>
                    <a:p>
                      <a:pPr>
                        <a:lnSpc>
                          <a:spcPct val="100000"/>
                        </a:lnSpc>
                      </a:pPr>
                      <a:endParaRPr sz="2600">
                        <a:latin typeface="Times New Roman" panose="02020603050405020304"/>
                        <a:cs typeface="Times New Roman" panose="02020603050405020304"/>
                      </a:endParaRPr>
                    </a:p>
                    <a:p>
                      <a:pPr marL="12700" algn="ctr">
                        <a:lnSpc>
                          <a:spcPct val="100000"/>
                        </a:lnSpc>
                        <a:spcBef>
                          <a:spcPts val="1765"/>
                        </a:spcBef>
                      </a:pPr>
                      <a:r>
                        <a:rPr lang="en-US" sz="2000">
                          <a:latin typeface="微软雅黑" panose="020B0503020204020204" pitchFamily="34" charset="-122"/>
                          <a:cs typeface="微软雅黑" panose="020B0503020204020204" pitchFamily="34" charset="-122"/>
                        </a:rPr>
                        <a:t>Investment</a:t>
                      </a:r>
                      <a:endParaRPr lang="en-US" sz="2000">
                        <a:latin typeface="微软雅黑" panose="020B0503020204020204" pitchFamily="34" charset="-122"/>
                        <a:cs typeface="微软雅黑" panose="020B0503020204020204" pitchFamily="34" charset="-122"/>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6E6"/>
                    </a:solidFill>
                  </a:tcPr>
                </a:tc>
                <a:tc>
                  <a:txBody>
                    <a:bodyPr/>
                    <a:p>
                      <a:pPr marL="487680" marR="464185" indent="228600">
                        <a:lnSpc>
                          <a:spcPts val="5090"/>
                        </a:lnSpc>
                        <a:spcBef>
                          <a:spcPts val="150"/>
                        </a:spcBef>
                      </a:pPr>
                      <a:r>
                        <a:rPr sz="2000" b="1" spc="-5" dirty="0">
                          <a:latin typeface="微软雅黑" panose="020B0503020204020204" pitchFamily="34" charset="-122"/>
                          <a:cs typeface="微软雅黑" panose="020B0503020204020204" pitchFamily="34" charset="-122"/>
                        </a:rPr>
                        <a:t>S$ </a:t>
                      </a:r>
                      <a:r>
                        <a:rPr sz="2000" b="1" dirty="0">
                          <a:latin typeface="微软雅黑" panose="020B0503020204020204" pitchFamily="34" charset="-122"/>
                          <a:cs typeface="微软雅黑" panose="020B0503020204020204" pitchFamily="34" charset="-122"/>
                        </a:rPr>
                        <a:t>2M  RMB</a:t>
                      </a:r>
                      <a:r>
                        <a:rPr sz="2000" b="1" spc="-110" dirty="0">
                          <a:latin typeface="微软雅黑" panose="020B0503020204020204" pitchFamily="34" charset="-122"/>
                          <a:cs typeface="微软雅黑" panose="020B0503020204020204" pitchFamily="34" charset="-122"/>
                        </a:rPr>
                        <a:t> </a:t>
                      </a:r>
                      <a:r>
                        <a:rPr sz="2000" b="1" dirty="0">
                          <a:latin typeface="微软雅黑" panose="020B0503020204020204" pitchFamily="34" charset="-122"/>
                          <a:cs typeface="微软雅黑" panose="020B0503020204020204" pitchFamily="34" charset="-122"/>
                        </a:rPr>
                        <a:t>10M</a:t>
                      </a:r>
                      <a:endParaRPr sz="2000">
                        <a:latin typeface="微软雅黑" panose="020B0503020204020204" pitchFamily="34" charset="-122"/>
                        <a:cs typeface="微软雅黑" panose="020B0503020204020204" pitchFamily="34" charset="-122"/>
                      </a:endParaRPr>
                    </a:p>
                  </a:txBody>
                  <a:tcPr marL="0" marR="0" marT="1905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6E6"/>
                    </a:solidFill>
                  </a:tcPr>
                </a:tc>
              </a:tr>
              <a:tr h="869315">
                <a:tc>
                  <a:txBody>
                    <a:bodyPr/>
                    <a:p>
                      <a:pPr marL="11430" algn="ctr">
                        <a:lnSpc>
                          <a:spcPct val="100000"/>
                        </a:lnSpc>
                        <a:spcBef>
                          <a:spcPts val="2045"/>
                        </a:spcBef>
                      </a:pPr>
                      <a:r>
                        <a:rPr lang="en-US" sz="2000">
                          <a:latin typeface="微软雅黑" panose="020B0503020204020204" pitchFamily="34" charset="-122"/>
                          <a:cs typeface="微软雅黑" panose="020B0503020204020204" pitchFamily="34" charset="-122"/>
                        </a:rPr>
                        <a:t>No. of investors</a:t>
                      </a:r>
                      <a:endParaRPr lang="en-US" sz="2000">
                        <a:latin typeface="微软雅黑" panose="020B0503020204020204" pitchFamily="34" charset="-122"/>
                        <a:cs typeface="微软雅黑" panose="020B0503020204020204" pitchFamily="34" charset="-122"/>
                      </a:endParaRPr>
                    </a:p>
                  </a:txBody>
                  <a:tcPr marL="0" marR="0" marT="25971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p>
                      <a:pPr marL="13970" algn="ctr">
                        <a:lnSpc>
                          <a:spcPct val="100000"/>
                        </a:lnSpc>
                        <a:spcBef>
                          <a:spcPts val="2045"/>
                        </a:spcBef>
                      </a:pPr>
                      <a:r>
                        <a:rPr sz="2000" dirty="0">
                          <a:latin typeface="微软雅黑" panose="020B0503020204020204" pitchFamily="34" charset="-122"/>
                          <a:cs typeface="微软雅黑" panose="020B0503020204020204" pitchFamily="34" charset="-122"/>
                        </a:rPr>
                        <a:t>20</a:t>
                      </a:r>
                      <a:endParaRPr sz="2000">
                        <a:latin typeface="微软雅黑" panose="020B0503020204020204" pitchFamily="34" charset="-122"/>
                        <a:cs typeface="微软雅黑" panose="020B0503020204020204" pitchFamily="34" charset="-122"/>
                      </a:endParaRPr>
                    </a:p>
                  </a:txBody>
                  <a:tcPr marL="0" marR="0" marT="25971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r>
              <a:tr h="701675">
                <a:tc>
                  <a:txBody>
                    <a:bodyPr/>
                    <a:p>
                      <a:pPr marL="11430" algn="ctr">
                        <a:lnSpc>
                          <a:spcPct val="100000"/>
                        </a:lnSpc>
                        <a:spcBef>
                          <a:spcPts val="2040"/>
                        </a:spcBef>
                      </a:pPr>
                      <a:r>
                        <a:rPr lang="en-US" sz="2000">
                          <a:latin typeface="微软雅黑" panose="020B0503020204020204" pitchFamily="34" charset="-122"/>
                          <a:cs typeface="微软雅黑" panose="020B0503020204020204" pitchFamily="34" charset="-122"/>
                        </a:rPr>
                        <a:t>Each Unit</a:t>
                      </a:r>
                      <a:endParaRPr lang="en-US" sz="2000">
                        <a:latin typeface="微软雅黑" panose="020B0503020204020204" pitchFamily="34" charset="-122"/>
                        <a:cs typeface="微软雅黑" panose="020B0503020204020204" pitchFamily="34" charset="-122"/>
                      </a:endParaRPr>
                    </a:p>
                  </a:txBody>
                  <a:tcPr marL="0" marR="0" marT="259079"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p>
                      <a:pPr marL="15875" algn="ctr">
                        <a:lnSpc>
                          <a:spcPct val="100000"/>
                        </a:lnSpc>
                        <a:spcBef>
                          <a:spcPts val="2040"/>
                        </a:spcBef>
                      </a:pPr>
                      <a:r>
                        <a:rPr sz="2000" spc="-5" dirty="0">
                          <a:latin typeface="微软雅黑" panose="020B0503020204020204" pitchFamily="34" charset="-122"/>
                          <a:cs typeface="微软雅黑" panose="020B0503020204020204" pitchFamily="34" charset="-122"/>
                        </a:rPr>
                        <a:t>S$100，000</a:t>
                      </a:r>
                      <a:endParaRPr sz="2000">
                        <a:latin typeface="微软雅黑" panose="020B0503020204020204" pitchFamily="34" charset="-122"/>
                        <a:cs typeface="微软雅黑" panose="020B0503020204020204" pitchFamily="34" charset="-122"/>
                      </a:endParaRPr>
                    </a:p>
                  </a:txBody>
                  <a:tcPr marL="0" marR="0" marT="259079"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r>
              <a:tr h="713104">
                <a:tc>
                  <a:txBody>
                    <a:bodyPr/>
                    <a:p>
                      <a:pPr marL="12700" algn="ctr">
                        <a:lnSpc>
                          <a:spcPct val="100000"/>
                        </a:lnSpc>
                        <a:spcBef>
                          <a:spcPts val="2085"/>
                        </a:spcBef>
                      </a:pPr>
                      <a:r>
                        <a:rPr lang="en-US" sz="2000">
                          <a:latin typeface="微软雅黑" panose="020B0503020204020204" pitchFamily="34" charset="-122"/>
                          <a:cs typeface="微软雅黑" panose="020B0503020204020204" pitchFamily="34" charset="-122"/>
                        </a:rPr>
                        <a:t>Fund</a:t>
                      </a:r>
                      <a:endParaRPr lang="en-US" sz="2000">
                        <a:latin typeface="微软雅黑" panose="020B0503020204020204" pitchFamily="34" charset="-122"/>
                        <a:cs typeface="微软雅黑" panose="020B0503020204020204" pitchFamily="34" charset="-122"/>
                      </a:endParaRPr>
                    </a:p>
                  </a:txBody>
                  <a:tcPr marL="0" marR="0" marT="26479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p>
                      <a:pPr marL="12700" algn="ctr">
                        <a:lnSpc>
                          <a:spcPct val="100000"/>
                        </a:lnSpc>
                        <a:spcBef>
                          <a:spcPts val="2085"/>
                        </a:spcBef>
                      </a:pPr>
                      <a:r>
                        <a:rPr lang="en-US" sz="2000">
                          <a:latin typeface="微软雅黑" panose="020B0503020204020204" pitchFamily="34" charset="-122"/>
                          <a:cs typeface="微软雅黑" panose="020B0503020204020204" pitchFamily="34" charset="-122"/>
                        </a:rPr>
                        <a:t>Innovative sports Fund</a:t>
                      </a:r>
                      <a:endParaRPr lang="en-US" sz="2000">
                        <a:latin typeface="微软雅黑" panose="020B0503020204020204" pitchFamily="34" charset="-122"/>
                        <a:cs typeface="微软雅黑" panose="020B0503020204020204" pitchFamily="34" charset="-122"/>
                      </a:endParaRPr>
                    </a:p>
                  </a:txBody>
                  <a:tcPr marL="0" marR="0" marT="26479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r>
            </a:tbl>
          </a:graphicData>
        </a:graphic>
      </p:graphicFrame>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object 4"/>
          <p:cNvSpPr txBox="1"/>
          <p:nvPr/>
        </p:nvSpPr>
        <p:spPr>
          <a:xfrm>
            <a:off x="718184" y="1605280"/>
            <a:ext cx="10025380" cy="300990"/>
          </a:xfrm>
          <a:prstGeom prst="rect">
            <a:avLst/>
          </a:prstGeom>
          <a:solidFill>
            <a:srgbClr val="DD9B22"/>
          </a:solidFill>
          <a:ln w="12700">
            <a:solidFill>
              <a:srgbClr val="FFFFFF"/>
            </a:solidFill>
          </a:ln>
        </p:spPr>
        <p:txBody>
          <a:bodyPr vert="horz" wrap="square" lIns="0" tIns="0" rIns="0" bIns="0" rtlCol="0">
            <a:spAutoFit/>
          </a:bodyPr>
          <a:lstStyle/>
          <a:p>
            <a:pPr marL="635" algn="ctr">
              <a:lnSpc>
                <a:spcPts val="2350"/>
              </a:lnSpc>
            </a:pPr>
            <a:r>
              <a:rPr lang="en-US" sz="2000">
                <a:latin typeface="微软雅黑" panose="020B0503020204020204" pitchFamily="34" charset="-122"/>
                <a:cs typeface="微软雅黑" panose="020B0503020204020204" pitchFamily="34" charset="-122"/>
              </a:rPr>
              <a:t>Exit Stategy</a:t>
            </a:r>
            <a:endParaRPr lang="en-US" sz="2000">
              <a:latin typeface="微软雅黑" panose="020B0503020204020204" pitchFamily="34" charset="-122"/>
              <a:cs typeface="微软雅黑" panose="020B0503020204020204" pitchFamily="34" charset="-122"/>
            </a:endParaRPr>
          </a:p>
        </p:txBody>
      </p:sp>
      <p:sp>
        <p:nvSpPr>
          <p:cNvPr id="5" name="object 5"/>
          <p:cNvSpPr txBox="1">
            <a:spLocks noGrp="1"/>
          </p:cNvSpPr>
          <p:nvPr/>
        </p:nvSpPr>
        <p:spPr>
          <a:xfrm>
            <a:off x="2348865" y="575945"/>
            <a:ext cx="3750310" cy="381635"/>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marL="12700" algn="l">
              <a:lnSpc>
                <a:spcPct val="100000"/>
              </a:lnSpc>
              <a:spcBef>
                <a:spcPts val="100"/>
              </a:spcBef>
              <a:buClrTx/>
              <a:buSzTx/>
              <a:buFontTx/>
            </a:pPr>
            <a:r>
              <a:rPr lang="en-US" sz="2400" b="1" dirty="0">
                <a:latin typeface="微软雅黑" panose="020B0503020204020204" pitchFamily="34" charset="-122"/>
                <a:ea typeface="微软雅黑" panose="020B0503020204020204" pitchFamily="34" charset="-122"/>
                <a:cs typeface="+mn-cs"/>
                <a:sym typeface="+mn-ea"/>
              </a:rPr>
              <a:t>Exit Stategy</a:t>
            </a:r>
            <a:r>
              <a:rPr lang="en-US" sz="2400" b="1" dirty="0">
                <a:latin typeface="微软雅黑" panose="020B0503020204020204" pitchFamily="34" charset="-122"/>
                <a:ea typeface="微软雅黑" panose="020B0503020204020204" pitchFamily="34" charset="-122"/>
                <a:cs typeface="+mn-cs"/>
              </a:rPr>
              <a:t> </a:t>
            </a:r>
            <a:endParaRPr lang="en-US" sz="2400" b="1" dirty="0">
              <a:latin typeface="微软雅黑" panose="020B0503020204020204" pitchFamily="34" charset="-122"/>
              <a:ea typeface="微软雅黑" panose="020B0503020204020204" pitchFamily="34" charset="-122"/>
              <a:cs typeface="+mn-cs"/>
            </a:endParaRPr>
          </a:p>
        </p:txBody>
      </p:sp>
      <p:sp>
        <p:nvSpPr>
          <p:cNvPr id="6" name="Content Placeholder 2"/>
          <p:cNvSpPr>
            <a:spLocks noGrp="1"/>
          </p:cNvSpPr>
          <p:nvPr/>
        </p:nvSpPr>
        <p:spPr>
          <a:xfrm>
            <a:off x="838200" y="2025015"/>
            <a:ext cx="10515600" cy="4351338"/>
          </a:xfr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en-US" altLang="zh-CN" sz="1800" dirty="0">
                <a:solidFill>
                  <a:prstClr val="black"/>
                </a:solidFill>
                <a:latin typeface="微软雅黑" panose="020B0503020204020204" pitchFamily="34" charset="-122"/>
                <a:ea typeface="微软雅黑" panose="020B0503020204020204" pitchFamily="34" charset="-122"/>
              </a:rPr>
              <a:t>3+2 years, including 3 years investment period and 2-year exit period</a:t>
            </a:r>
            <a:endParaRPr lang="en-US" altLang="zh-CN" sz="1800" dirty="0">
              <a:solidFill>
                <a:prstClr val="black"/>
              </a:solidFill>
              <a:latin typeface="微软雅黑" panose="020B0503020204020204" pitchFamily="34" charset="-122"/>
              <a:ea typeface="微软雅黑" panose="020B0503020204020204" pitchFamily="34" charset="-122"/>
            </a:endParaRPr>
          </a:p>
          <a:p>
            <a:pPr lvl="0"/>
            <a:endParaRPr lang="en-US" altLang="zh-CN" sz="1800" dirty="0">
              <a:solidFill>
                <a:prstClr val="black"/>
              </a:solidFill>
              <a:latin typeface="微软雅黑" panose="020B0503020204020204" pitchFamily="34" charset="-122"/>
              <a:ea typeface="微软雅黑" panose="020B0503020204020204" pitchFamily="34" charset="-122"/>
            </a:endParaRPr>
          </a:p>
          <a:p>
            <a:pPr lvl="0"/>
            <a:r>
              <a:rPr lang="en-US" altLang="zh-CN" sz="1800" dirty="0">
                <a:solidFill>
                  <a:prstClr val="black"/>
                </a:solidFill>
                <a:latin typeface="微软雅黑" panose="020B0503020204020204" pitchFamily="34" charset="-122"/>
                <a:ea typeface="微软雅黑" panose="020B0503020204020204" pitchFamily="34" charset="-122"/>
              </a:rPr>
              <a:t>List the project as </a:t>
            </a:r>
            <a:r>
              <a:rPr lang="en-US" sz="1800">
                <a:latin typeface="微软雅黑" panose="020B0503020204020204" pitchFamily="34" charset="-122"/>
                <a:cs typeface="微软雅黑" panose="020B0503020204020204" pitchFamily="34" charset="-122"/>
                <a:sym typeface="+mn-ea"/>
              </a:rPr>
              <a:t>Innovative Sports </a:t>
            </a:r>
            <a:r>
              <a:rPr lang="en-US" sz="1800">
                <a:latin typeface="微软雅黑" panose="020B0503020204020204" pitchFamily="34" charset="-122"/>
                <a:cs typeface="微软雅黑" panose="020B0503020204020204" pitchFamily="34" charset="-122"/>
                <a:sym typeface="+mn-ea"/>
              </a:rPr>
              <a:t>Project</a:t>
            </a:r>
            <a:r>
              <a:rPr lang="en-US" altLang="zh-CN" sz="1800" dirty="0">
                <a:solidFill>
                  <a:prstClr val="black"/>
                </a:solidFill>
                <a:latin typeface="微软雅黑" panose="020B0503020204020204" pitchFamily="34" charset="-122"/>
                <a:ea typeface="微软雅黑" panose="020B0503020204020204" pitchFamily="34" charset="-122"/>
              </a:rPr>
              <a:t> in Singapore</a:t>
            </a:r>
            <a:endParaRPr lang="en-US" altLang="zh-CN" sz="1800" dirty="0">
              <a:solidFill>
                <a:prstClr val="black"/>
              </a:solidFill>
              <a:latin typeface="微软雅黑" panose="020B0503020204020204" pitchFamily="34" charset="-122"/>
              <a:ea typeface="微软雅黑" panose="020B0503020204020204" pitchFamily="34" charset="-122"/>
            </a:endParaRPr>
          </a:p>
          <a:p>
            <a:pPr lvl="0"/>
            <a:endParaRPr lang="en-US" altLang="zh-CN" sz="1800" dirty="0">
              <a:solidFill>
                <a:prstClr val="black"/>
              </a:solidFill>
              <a:latin typeface="微软雅黑" panose="020B0503020204020204" pitchFamily="34" charset="-122"/>
              <a:ea typeface="微软雅黑" panose="020B0503020204020204" pitchFamily="34" charset="-122"/>
            </a:endParaRPr>
          </a:p>
          <a:p>
            <a:pPr lvl="0"/>
            <a:r>
              <a:rPr lang="en-US" altLang="zh-CN" sz="1800" dirty="0">
                <a:solidFill>
                  <a:prstClr val="black"/>
                </a:solidFill>
                <a:latin typeface="微软雅黑" panose="020B0503020204020204" pitchFamily="34" charset="-122"/>
                <a:ea typeface="微软雅黑" panose="020B0503020204020204" pitchFamily="34" charset="-122"/>
              </a:rPr>
              <a:t>Sell the company at premium to the listed health care company</a:t>
            </a:r>
            <a:endParaRPr lang="en-US" altLang="zh-CN" sz="1800" dirty="0">
              <a:solidFill>
                <a:prstClr val="black"/>
              </a:solidFill>
              <a:latin typeface="微软雅黑" panose="020B0503020204020204" pitchFamily="34" charset="-122"/>
              <a:ea typeface="微软雅黑" panose="020B0503020204020204" pitchFamily="34" charset="-122"/>
            </a:endParaRPr>
          </a:p>
          <a:p>
            <a:pPr lvl="0"/>
            <a:endParaRPr lang="en-US" altLang="zh-CN" sz="1800" dirty="0">
              <a:solidFill>
                <a:prstClr val="black"/>
              </a:solidFill>
              <a:latin typeface="微软雅黑" panose="020B0503020204020204" pitchFamily="34" charset="-122"/>
              <a:ea typeface="微软雅黑" panose="020B0503020204020204" pitchFamily="34" charset="-122"/>
            </a:endParaRPr>
          </a:p>
          <a:p>
            <a:pPr lvl="0"/>
            <a:r>
              <a:rPr lang="en-US" altLang="zh-CN" sz="1800" dirty="0">
                <a:solidFill>
                  <a:prstClr val="black"/>
                </a:solidFill>
                <a:latin typeface="微软雅黑" panose="020B0503020204020204" pitchFamily="34" charset="-122"/>
                <a:ea typeface="微软雅黑" panose="020B0503020204020204" pitchFamily="34" charset="-122"/>
              </a:rPr>
              <a:t>List the company at the STIB (Shanghai Exchange's new Science and Technology Innovation Board) </a:t>
            </a:r>
            <a:endParaRPr lang="en-US" i="1" dirty="0"/>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5013325" y="1499553"/>
            <a:ext cx="5080000" cy="4523105"/>
          </a:xfrm>
          <a:prstGeom prst="rect">
            <a:avLst/>
          </a:prstGeom>
          <a:noFill/>
          <a:ln w="9525">
            <a:noFill/>
          </a:ln>
        </p:spPr>
        <p:txBody>
          <a:bodyPr>
            <a:spAutoFit/>
          </a:bodyPr>
          <a:lstStyle/>
          <a:p>
            <a:pPr marL="342900" indent="-342900">
              <a:buFont typeface="Arial" panose="020B0604020202020204" pitchFamily="34" charset="0"/>
              <a:buChar char="•"/>
            </a:pPr>
            <a:r>
              <a:rPr lang="en-US" altLang="zh-CN" sz="1800" b="0" dirty="0" err="1">
                <a:latin typeface="Arial" panose="020B0604020202020204" pitchFamily="34" charset="0"/>
                <a:ea typeface="宋体" panose="02010600030101010101" pitchFamily="2" charset="-122"/>
                <a:cs typeface="宋体" panose="02010600030101010101" pitchFamily="2" charset="-122"/>
              </a:rPr>
              <a:t>Haaga-Helia</a:t>
            </a:r>
            <a:r>
              <a:rPr lang="en-US" altLang="zh-CN" sz="1800" b="0" dirty="0">
                <a:latin typeface="Arial" panose="020B0604020202020204" pitchFamily="34" charset="0"/>
                <a:ea typeface="宋体" panose="02010600030101010101" pitchFamily="2" charset="-122"/>
                <a:cs typeface="宋体" panose="02010600030101010101" pitchFamily="2" charset="-122"/>
              </a:rPr>
              <a:t> University of Applied Sciences</a:t>
            </a:r>
            <a:endParaRPr lang="en-US" altLang="zh-CN" sz="1800" b="0" dirty="0">
              <a:latin typeface="Arial" panose="020B0604020202020204" pitchFamily="34" charset="0"/>
              <a:ea typeface="宋体" panose="02010600030101010101" pitchFamily="2" charset="-122"/>
              <a:cs typeface="宋体" panose="02010600030101010101" pitchFamily="2" charset="-122"/>
            </a:endParaRPr>
          </a:p>
          <a:p>
            <a:pPr marL="342900" indent="-342900">
              <a:buFont typeface="Arial" panose="020B0604020202020204" pitchFamily="34" charset="0"/>
              <a:buChar char="•"/>
            </a:pPr>
            <a:endParaRPr lang="en-US" altLang="zh-CN" sz="1800" b="0" dirty="0">
              <a:latin typeface="Arial" panose="020B0604020202020204" pitchFamily="34" charset="0"/>
              <a:ea typeface="宋体" panose="02010600030101010101" pitchFamily="2" charset="-122"/>
              <a:cs typeface="宋体" panose="02010600030101010101" pitchFamily="2" charset="-122"/>
            </a:endParaRPr>
          </a:p>
          <a:p>
            <a:pPr marL="342900" indent="-342900">
              <a:buFont typeface="Arial" panose="020B0604020202020204" pitchFamily="34" charset="0"/>
              <a:buChar char="•"/>
            </a:pPr>
            <a:endParaRPr lang="en-US" altLang="zh-CN" sz="1800" b="0" dirty="0">
              <a:latin typeface="Arial" panose="020B0604020202020204" pitchFamily="34" charset="0"/>
              <a:ea typeface="宋体" panose="02010600030101010101" pitchFamily="2" charset="-122"/>
              <a:cs typeface="宋体" panose="02010600030101010101" pitchFamily="2" charset="-122"/>
            </a:endParaRPr>
          </a:p>
          <a:p>
            <a:pPr marL="342900" indent="-342900">
              <a:buFont typeface="Arial" panose="020B0604020202020204" pitchFamily="34" charset="0"/>
              <a:buChar char="•"/>
            </a:pPr>
            <a:r>
              <a:rPr lang="en-US" altLang="zh-CN" sz="1800" b="0" dirty="0">
                <a:latin typeface="Arial" panose="020B0604020202020204" pitchFamily="34" charset="0"/>
                <a:ea typeface="宋体" panose="02010600030101010101" pitchFamily="2" charset="-122"/>
                <a:cs typeface="宋体" panose="02010600030101010101" pitchFamily="2" charset="-122"/>
              </a:rPr>
              <a:t>Regis University</a:t>
            </a:r>
            <a:endParaRPr lang="en-US" altLang="zh-CN" sz="1800" b="0" dirty="0">
              <a:latin typeface="Arial" panose="020B0604020202020204" pitchFamily="34" charset="0"/>
              <a:ea typeface="宋体" panose="02010600030101010101" pitchFamily="2" charset="-122"/>
              <a:cs typeface="宋体" panose="02010600030101010101" pitchFamily="2" charset="-122"/>
            </a:endParaRPr>
          </a:p>
          <a:p>
            <a:pPr marL="342900" indent="-342900">
              <a:buFont typeface="Arial" panose="020B0604020202020204" pitchFamily="34" charset="0"/>
              <a:buChar char="•"/>
            </a:pPr>
            <a:endParaRPr lang="en-US" altLang="zh-CN" sz="1800" b="0" dirty="0">
              <a:latin typeface="Arial" panose="020B0604020202020204" pitchFamily="34" charset="0"/>
              <a:ea typeface="宋体" panose="02010600030101010101" pitchFamily="2" charset="-122"/>
              <a:cs typeface="宋体" panose="02010600030101010101" pitchFamily="2" charset="-122"/>
            </a:endParaRPr>
          </a:p>
          <a:p>
            <a:pPr marL="342900" indent="-342900">
              <a:buFont typeface="Arial" panose="020B0604020202020204" pitchFamily="34" charset="0"/>
              <a:buChar char="•"/>
            </a:pPr>
            <a:endParaRPr lang="en-US" altLang="zh-CN" sz="1800" b="0" dirty="0">
              <a:latin typeface="Arial" panose="020B0604020202020204" pitchFamily="34" charset="0"/>
              <a:ea typeface="宋体" panose="02010600030101010101" pitchFamily="2" charset="-122"/>
              <a:cs typeface="宋体" panose="02010600030101010101" pitchFamily="2" charset="-122"/>
            </a:endParaRPr>
          </a:p>
          <a:p>
            <a:pPr marL="342900" indent="-342900">
              <a:buFont typeface="Arial" panose="020B0604020202020204" pitchFamily="34" charset="0"/>
              <a:buChar char="•"/>
            </a:pPr>
            <a:r>
              <a:rPr lang="en-US" altLang="zh-CN" sz="1800" b="0" dirty="0">
                <a:latin typeface="Arial" panose="020B0604020202020204" pitchFamily="34" charset="0"/>
                <a:ea typeface="宋体" panose="02010600030101010101" pitchFamily="2" charset="-122"/>
                <a:cs typeface="宋体" panose="02010600030101010101" pitchFamily="2" charset="-122"/>
              </a:rPr>
              <a:t>Finland Ice Hockey Association</a:t>
            </a:r>
            <a:endParaRPr lang="en-US" altLang="zh-CN" sz="1800" b="0" dirty="0">
              <a:latin typeface="Arial" panose="020B0604020202020204" pitchFamily="34" charset="0"/>
              <a:ea typeface="宋体" panose="02010600030101010101" pitchFamily="2" charset="-122"/>
              <a:cs typeface="宋体" panose="02010600030101010101" pitchFamily="2" charset="-122"/>
            </a:endParaRPr>
          </a:p>
          <a:p>
            <a:pPr marL="342900" indent="-342900">
              <a:buFont typeface="Arial" panose="020B0604020202020204" pitchFamily="34" charset="0"/>
              <a:buChar char="•"/>
            </a:pPr>
            <a:endParaRPr lang="en-US" altLang="zh-CN" sz="1800" b="0" dirty="0">
              <a:latin typeface="Arial" panose="020B0604020202020204" pitchFamily="34" charset="0"/>
              <a:ea typeface="宋体" panose="02010600030101010101" pitchFamily="2" charset="-122"/>
              <a:cs typeface="宋体" panose="02010600030101010101" pitchFamily="2" charset="-122"/>
            </a:endParaRPr>
          </a:p>
          <a:p>
            <a:pPr marL="342900" indent="-342900">
              <a:buFont typeface="Arial" panose="020B0604020202020204" pitchFamily="34" charset="0"/>
              <a:buChar char="•"/>
            </a:pPr>
            <a:endParaRPr lang="en-US" altLang="zh-CN" sz="1800" b="0" dirty="0">
              <a:latin typeface="Arial" panose="020B0604020202020204" pitchFamily="34" charset="0"/>
              <a:ea typeface="宋体" panose="02010600030101010101" pitchFamily="2" charset="-122"/>
              <a:cs typeface="宋体" panose="02010600030101010101" pitchFamily="2" charset="-122"/>
            </a:endParaRPr>
          </a:p>
          <a:p>
            <a:pPr marL="342900" indent="-342900">
              <a:buFont typeface="Arial" panose="020B0604020202020204" pitchFamily="34" charset="0"/>
              <a:buChar char="•"/>
            </a:pPr>
            <a:r>
              <a:rPr lang="en-US" altLang="zh-CN" sz="1800" b="0" dirty="0">
                <a:latin typeface="Arial" panose="020B0604020202020204" pitchFamily="34" charset="0"/>
                <a:ea typeface="宋体" panose="02010600030101010101" pitchFamily="2" charset="-122"/>
                <a:cs typeface="宋体" panose="02010600030101010101" pitchFamily="2" charset="-122"/>
              </a:rPr>
              <a:t>Suzhou Sports Agency</a:t>
            </a:r>
            <a:endParaRPr lang="en-US" altLang="zh-CN" sz="1800" b="0" dirty="0">
              <a:latin typeface="Arial" panose="020B0604020202020204" pitchFamily="34" charset="0"/>
              <a:ea typeface="宋体" panose="02010600030101010101" pitchFamily="2" charset="-122"/>
              <a:cs typeface="宋体" panose="02010600030101010101" pitchFamily="2" charset="-122"/>
            </a:endParaRPr>
          </a:p>
          <a:p>
            <a:pPr marL="342900" indent="-342900">
              <a:buFont typeface="Arial" panose="020B0604020202020204" pitchFamily="34" charset="0"/>
              <a:buChar char="•"/>
            </a:pPr>
            <a:endParaRPr lang="en-US" altLang="zh-CN" sz="1800" b="0" dirty="0">
              <a:latin typeface="Arial" panose="020B0604020202020204" pitchFamily="34" charset="0"/>
              <a:ea typeface="宋体" panose="02010600030101010101" pitchFamily="2" charset="-122"/>
              <a:cs typeface="宋体" panose="02010600030101010101" pitchFamily="2" charset="-122"/>
            </a:endParaRPr>
          </a:p>
          <a:p>
            <a:pPr marL="342900" indent="-342900">
              <a:buFont typeface="Arial" panose="020B0604020202020204" pitchFamily="34" charset="0"/>
              <a:buChar char="•"/>
            </a:pPr>
            <a:endParaRPr lang="en-US" altLang="zh-CN" sz="1800" b="0" dirty="0">
              <a:latin typeface="Arial" panose="020B0604020202020204" pitchFamily="34" charset="0"/>
              <a:ea typeface="宋体" panose="02010600030101010101" pitchFamily="2" charset="-122"/>
              <a:cs typeface="宋体" panose="02010600030101010101" pitchFamily="2" charset="-122"/>
            </a:endParaRPr>
          </a:p>
          <a:p>
            <a:pPr marL="342900" indent="-342900">
              <a:buFont typeface="Arial" panose="020B0604020202020204" pitchFamily="34" charset="0"/>
              <a:buChar char="•"/>
            </a:pPr>
            <a:r>
              <a:rPr lang="en-US" altLang="zh-CN" sz="1800" b="0" dirty="0">
                <a:latin typeface="Arial" panose="020B0604020202020204" pitchFamily="34" charset="0"/>
                <a:ea typeface="宋体" panose="02010600030101010101" pitchFamily="2" charset="-122"/>
                <a:cs typeface="宋体" panose="02010600030101010101" pitchFamily="2" charset="-122"/>
              </a:rPr>
              <a:t>Suzhou </a:t>
            </a:r>
            <a:r>
              <a:rPr lang="en-US" altLang="zh-CN" sz="1800" b="0" dirty="0" err="1">
                <a:latin typeface="Arial" panose="020B0604020202020204" pitchFamily="34" charset="0"/>
                <a:ea typeface="宋体" panose="02010600030101010101" pitchFamily="2" charset="-122"/>
                <a:cs typeface="宋体" panose="02010600030101010101" pitchFamily="2" charset="-122"/>
              </a:rPr>
              <a:t>Wujiang</a:t>
            </a:r>
            <a:r>
              <a:rPr lang="en-US" altLang="zh-CN" sz="1800" b="0" dirty="0">
                <a:latin typeface="Arial" panose="020B0604020202020204" pitchFamily="34" charset="0"/>
                <a:ea typeface="宋体" panose="02010600030101010101" pitchFamily="2" charset="-122"/>
                <a:cs typeface="宋体" panose="02010600030101010101" pitchFamily="2" charset="-122"/>
              </a:rPr>
              <a:t> District Government</a:t>
            </a:r>
            <a:endParaRPr lang="en-US" altLang="zh-CN" sz="1800" b="0" dirty="0">
              <a:latin typeface="Arial" panose="020B0604020202020204" pitchFamily="34" charset="0"/>
              <a:ea typeface="宋体" panose="02010600030101010101" pitchFamily="2" charset="-122"/>
              <a:cs typeface="宋体" panose="02010600030101010101" pitchFamily="2" charset="-122"/>
            </a:endParaRPr>
          </a:p>
          <a:p>
            <a:pPr marL="342900" indent="-342900">
              <a:buFont typeface="Arial" panose="020B0604020202020204" pitchFamily="34" charset="0"/>
              <a:buChar char="•"/>
            </a:pPr>
            <a:endParaRPr lang="en-US" altLang="zh-CN" sz="1800" b="0" dirty="0">
              <a:latin typeface="Arial" panose="020B0604020202020204" pitchFamily="34" charset="0"/>
              <a:ea typeface="宋体" panose="02010600030101010101" pitchFamily="2" charset="-122"/>
              <a:cs typeface="宋体" panose="02010600030101010101" pitchFamily="2" charset="-122"/>
            </a:endParaRPr>
          </a:p>
          <a:p>
            <a:pPr marL="342900" indent="-342900">
              <a:buFont typeface="Arial" panose="020B0604020202020204" pitchFamily="34" charset="0"/>
              <a:buChar char="•"/>
            </a:pPr>
            <a:endParaRPr lang="en-US" altLang="zh-CN" sz="1800" b="0" dirty="0" err="1">
              <a:latin typeface="Arial" panose="020B0604020202020204" pitchFamily="34" charset="0"/>
              <a:ea typeface="宋体" panose="02010600030101010101" pitchFamily="2" charset="-122"/>
              <a:cs typeface="宋体" panose="02010600030101010101" pitchFamily="2" charset="-122"/>
            </a:endParaRPr>
          </a:p>
          <a:p>
            <a:pPr marL="342900" indent="-342900">
              <a:buFont typeface="Arial" panose="020B0604020202020204" pitchFamily="34" charset="0"/>
              <a:buChar char="•"/>
            </a:pPr>
            <a:r>
              <a:rPr lang="en-US" altLang="zh-CN" sz="1800" b="0" dirty="0" err="1">
                <a:latin typeface="Arial" panose="020B0604020202020204" pitchFamily="34" charset="0"/>
                <a:ea typeface="宋体" panose="02010600030101010101" pitchFamily="2" charset="-122"/>
                <a:cs typeface="宋体" panose="02010600030101010101" pitchFamily="2" charset="-122"/>
              </a:rPr>
              <a:t>Oppo</a:t>
            </a:r>
            <a:r>
              <a:rPr lang="en-US" altLang="zh-CN" sz="1800" b="0" dirty="0">
                <a:latin typeface="Arial" panose="020B0604020202020204" pitchFamily="34" charset="0"/>
                <a:ea typeface="宋体" panose="02010600030101010101" pitchFamily="2" charset="-122"/>
                <a:cs typeface="宋体" panose="02010600030101010101" pitchFamily="2" charset="-122"/>
              </a:rPr>
              <a:t> Group</a:t>
            </a:r>
            <a:endParaRPr lang="en-US" altLang="zh-CN" sz="1800" b="0" dirty="0">
              <a:latin typeface="Arial" panose="020B0604020202020204" pitchFamily="34" charset="0"/>
              <a:ea typeface="宋体" panose="02010600030101010101" pitchFamily="2" charset="-122"/>
              <a:cs typeface="宋体" panose="02010600030101010101" pitchFamily="2" charset="-122"/>
            </a:endParaRPr>
          </a:p>
        </p:txBody>
      </p:sp>
      <p:sp>
        <p:nvSpPr>
          <p:cNvPr id="2" name="文本框 1"/>
          <p:cNvSpPr txBox="1"/>
          <p:nvPr/>
        </p:nvSpPr>
        <p:spPr>
          <a:xfrm>
            <a:off x="2392680" y="532130"/>
            <a:ext cx="1485791" cy="461665"/>
          </a:xfrm>
          <a:prstGeom prst="rect">
            <a:avLst/>
          </a:prstGeom>
          <a:noFill/>
        </p:spPr>
        <p:txBody>
          <a:bodyPr wrap="none" rtlCol="0" anchor="t">
            <a:spAutoFit/>
          </a:bodyPr>
          <a:lstStyle/>
          <a:p>
            <a:r>
              <a:rPr lang="en-US" sz="2400" b="1" dirty="0">
                <a:latin typeface="微软雅黑" panose="020B0503020204020204" pitchFamily="34" charset="-122"/>
                <a:ea typeface="微软雅黑" panose="020B0503020204020204" pitchFamily="34" charset="-122"/>
                <a:sym typeface="+mn-ea"/>
              </a:rPr>
              <a:t>Partners</a:t>
            </a:r>
            <a:endParaRPr lang="en-US" sz="2400" b="1" dirty="0">
              <a:latin typeface="微软雅黑" panose="020B0503020204020204" pitchFamily="34" charset="-122"/>
              <a:ea typeface="微软雅黑" panose="020B0503020204020204" pitchFamily="34" charset="-122"/>
            </a:endParaRPr>
          </a:p>
        </p:txBody>
      </p:sp>
      <p:pic>
        <p:nvPicPr>
          <p:cNvPr id="5" name="图片 4"/>
          <p:cNvPicPr>
            <a:picLocks noChangeAspect="1"/>
          </p:cNvPicPr>
          <p:nvPr/>
        </p:nvPicPr>
        <p:blipFill>
          <a:blip r:embed="rId1"/>
          <a:srcRect l="13836" t="20284" r="52708" b="72099"/>
          <a:stretch>
            <a:fillRect/>
          </a:stretch>
        </p:blipFill>
        <p:spPr>
          <a:xfrm>
            <a:off x="2239010" y="2416175"/>
            <a:ext cx="2231390" cy="278765"/>
          </a:xfrm>
          <a:prstGeom prst="rect">
            <a:avLst/>
          </a:prstGeom>
        </p:spPr>
      </p:pic>
      <p:pic>
        <p:nvPicPr>
          <p:cNvPr id="6" name="图片 5"/>
          <p:cNvPicPr>
            <a:picLocks noChangeAspect="1"/>
          </p:cNvPicPr>
          <p:nvPr/>
        </p:nvPicPr>
        <p:blipFill>
          <a:blip r:embed="rId2"/>
          <a:stretch>
            <a:fillRect/>
          </a:stretch>
        </p:blipFill>
        <p:spPr>
          <a:xfrm>
            <a:off x="2239010" y="1375410"/>
            <a:ext cx="1793240" cy="647700"/>
          </a:xfrm>
          <a:prstGeom prst="rect">
            <a:avLst/>
          </a:prstGeom>
        </p:spPr>
      </p:pic>
      <p:pic>
        <p:nvPicPr>
          <p:cNvPr id="7" name="图片 2"/>
          <p:cNvPicPr>
            <a:picLocks noChangeAspect="1"/>
          </p:cNvPicPr>
          <p:nvPr/>
        </p:nvPicPr>
        <p:blipFill>
          <a:blip r:embed="rId3"/>
          <a:srcRect l="4379" t="14416" r="87750" b="81368"/>
          <a:stretch>
            <a:fillRect/>
          </a:stretch>
        </p:blipFill>
        <p:spPr>
          <a:xfrm>
            <a:off x="2336165" y="5723890"/>
            <a:ext cx="993140" cy="299085"/>
          </a:xfrm>
          <a:prstGeom prst="rect">
            <a:avLst/>
          </a:prstGeom>
          <a:noFill/>
          <a:ln>
            <a:noFill/>
          </a:ln>
        </p:spPr>
      </p:pic>
      <p:pic>
        <p:nvPicPr>
          <p:cNvPr id="8" name="图片 3"/>
          <p:cNvPicPr>
            <a:picLocks noChangeAspect="1"/>
          </p:cNvPicPr>
          <p:nvPr/>
        </p:nvPicPr>
        <p:blipFill>
          <a:blip r:embed="rId4"/>
          <a:srcRect l="15329" t="34312" r="80935" b="57051"/>
          <a:stretch>
            <a:fillRect/>
          </a:stretch>
        </p:blipFill>
        <p:spPr>
          <a:xfrm>
            <a:off x="2496820" y="4875530"/>
            <a:ext cx="518795" cy="675005"/>
          </a:xfrm>
          <a:prstGeom prst="rect">
            <a:avLst/>
          </a:prstGeom>
          <a:noFill/>
          <a:ln>
            <a:noFill/>
          </a:ln>
        </p:spPr>
      </p:pic>
      <p:pic>
        <p:nvPicPr>
          <p:cNvPr id="10" name="图片 4"/>
          <p:cNvPicPr>
            <a:picLocks noChangeAspect="1"/>
          </p:cNvPicPr>
          <p:nvPr/>
        </p:nvPicPr>
        <p:blipFill>
          <a:blip r:embed="rId5"/>
          <a:srcRect l="13377" t="12366" r="79851" b="79447"/>
          <a:stretch>
            <a:fillRect/>
          </a:stretch>
        </p:blipFill>
        <p:spPr>
          <a:xfrm>
            <a:off x="2336165" y="4130675"/>
            <a:ext cx="839470" cy="570865"/>
          </a:xfrm>
          <a:prstGeom prst="rect">
            <a:avLst/>
          </a:prstGeom>
          <a:noFill/>
          <a:ln>
            <a:noFill/>
          </a:ln>
        </p:spPr>
      </p:pic>
      <p:pic>
        <p:nvPicPr>
          <p:cNvPr id="11" name="图片 10"/>
          <p:cNvPicPr>
            <a:picLocks noChangeAspect="1"/>
          </p:cNvPicPr>
          <p:nvPr/>
        </p:nvPicPr>
        <p:blipFill>
          <a:blip r:embed="rId6"/>
          <a:srcRect l="3887" t="9689" r="83260" b="9689"/>
          <a:stretch>
            <a:fillRect/>
          </a:stretch>
        </p:blipFill>
        <p:spPr>
          <a:xfrm>
            <a:off x="2392680" y="3087370"/>
            <a:ext cx="725805" cy="683260"/>
          </a:xfrm>
          <a:prstGeom prst="rect">
            <a:avLst/>
          </a:prstGeom>
        </p:spPr>
      </p:pic>
      <p:sp>
        <p:nvSpPr>
          <p:cNvPr id="15" name="灯片编号占位符 1"/>
          <p:cNvSpPr>
            <a:spLocks noGrp="1"/>
          </p:cNvSpPr>
          <p:nvPr/>
        </p:nvSpPr>
        <p:spPr>
          <a:xfrm>
            <a:off x="10049510" y="6365558"/>
            <a:ext cx="2057400" cy="273844"/>
          </a:xfrm>
          <a:prstGeom prst="rect">
            <a:avLst/>
          </a:prstGeom>
        </p:spPr>
        <p:txBody>
          <a:bodyPr lIns="68580" tIns="34290" rIns="68580" bIns="34290"/>
          <a:lstStyle>
            <a:defPPr>
              <a:defRPr lang="zh-CN"/>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a:lstStyle>
          <a:p>
            <a:fld id="{7D9BB5D0-35E4-459D-AEF3-FE4D7C45CC19}" type="slidenum">
              <a:rPr lang="en-US" altLang="zh-CN"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1"/>
          <p:cNvSpPr>
            <a:spLocks noGrp="1"/>
          </p:cNvSpPr>
          <p:nvPr/>
        </p:nvSpPr>
        <p:spPr>
          <a:xfrm>
            <a:off x="10049510" y="6365558"/>
            <a:ext cx="2057400" cy="273844"/>
          </a:xfrm>
          <a:prstGeom prst="rect">
            <a:avLst/>
          </a:prstGeom>
        </p:spPr>
        <p:txBody>
          <a:bodyPr lIns="68580" tIns="34290" rIns="68580" bIns="34290"/>
          <a:lstStyle>
            <a:defPPr>
              <a:defRPr lang="zh-CN"/>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a:lstStyle>
          <a:p>
            <a:fld id="{7D9BB5D0-35E4-459D-AEF3-FE4D7C45CC19}" type="slidenum">
              <a:rPr lang="en-US" altLang="zh-CN" smtClean="0"/>
            </a:fld>
            <a:endParaRPr lang="zh-CN" altLang="en-US"/>
          </a:p>
        </p:txBody>
      </p:sp>
      <p:pic>
        <p:nvPicPr>
          <p:cNvPr id="5" name="图片 -2147482613" descr="11"/>
          <p:cNvPicPr>
            <a:picLocks noChangeAspect="1"/>
          </p:cNvPicPr>
          <p:nvPr>
            <p:custDataLst>
              <p:tags r:id="rId1"/>
            </p:custDataLst>
          </p:nvPr>
        </p:nvPicPr>
        <p:blipFill>
          <a:blip r:embed="rId2"/>
          <a:stretch>
            <a:fillRect/>
          </a:stretch>
        </p:blipFill>
        <p:spPr>
          <a:xfrm>
            <a:off x="869315" y="1316990"/>
            <a:ext cx="2012315" cy="1510665"/>
          </a:xfrm>
          <a:prstGeom prst="rect">
            <a:avLst/>
          </a:prstGeom>
          <a:noFill/>
          <a:ln w="9525">
            <a:noFill/>
          </a:ln>
        </p:spPr>
      </p:pic>
      <p:pic>
        <p:nvPicPr>
          <p:cNvPr id="6" name="图片 -2147482617" descr="b17735391966d375b9ab76170aaaf59"/>
          <p:cNvPicPr>
            <a:picLocks noChangeAspect="1"/>
          </p:cNvPicPr>
          <p:nvPr/>
        </p:nvPicPr>
        <p:blipFill>
          <a:blip r:embed="rId3"/>
          <a:stretch>
            <a:fillRect/>
          </a:stretch>
        </p:blipFill>
        <p:spPr>
          <a:xfrm>
            <a:off x="3526790" y="1316990"/>
            <a:ext cx="2188845" cy="1460500"/>
          </a:xfrm>
          <a:prstGeom prst="rect">
            <a:avLst/>
          </a:prstGeom>
          <a:noFill/>
          <a:ln w="9525">
            <a:noFill/>
          </a:ln>
        </p:spPr>
      </p:pic>
      <p:pic>
        <p:nvPicPr>
          <p:cNvPr id="9" name="图片 8"/>
          <p:cNvPicPr>
            <a:picLocks noChangeAspect="1"/>
          </p:cNvPicPr>
          <p:nvPr/>
        </p:nvPicPr>
        <p:blipFill>
          <a:blip r:embed="rId4"/>
          <a:stretch>
            <a:fillRect/>
          </a:stretch>
        </p:blipFill>
        <p:spPr>
          <a:xfrm>
            <a:off x="6214745" y="1316990"/>
            <a:ext cx="2005330" cy="1504315"/>
          </a:xfrm>
          <a:prstGeom prst="rect">
            <a:avLst/>
          </a:prstGeom>
        </p:spPr>
      </p:pic>
      <p:sp>
        <p:nvSpPr>
          <p:cNvPr id="8" name="object 3"/>
          <p:cNvSpPr/>
          <p:nvPr>
            <p:custDataLst>
              <p:tags r:id="rId5"/>
            </p:custDataLst>
          </p:nvPr>
        </p:nvSpPr>
        <p:spPr>
          <a:xfrm>
            <a:off x="8858885" y="1294765"/>
            <a:ext cx="2251075" cy="1504315"/>
          </a:xfrm>
          <a:prstGeom prst="rect">
            <a:avLst/>
          </a:prstGeom>
          <a:blipFill>
            <a:blip r:embed="rId6" cstate="print"/>
            <a:stretch>
              <a:fillRect/>
            </a:stretch>
          </a:blipFill>
        </p:spPr>
        <p:txBody>
          <a:bodyPr wrap="square" lIns="0" tIns="0" rIns="0" bIns="0" rtlCol="0"/>
          <a:p/>
        </p:txBody>
      </p:sp>
      <p:sp>
        <p:nvSpPr>
          <p:cNvPr id="10" name="文本框 9"/>
          <p:cNvSpPr txBox="1"/>
          <p:nvPr/>
        </p:nvSpPr>
        <p:spPr>
          <a:xfrm>
            <a:off x="2541270" y="529590"/>
            <a:ext cx="5080000" cy="460375"/>
          </a:xfrm>
          <a:prstGeom prst="rect">
            <a:avLst/>
          </a:prstGeom>
          <a:noFill/>
          <a:ln w="9525">
            <a:noFill/>
          </a:ln>
        </p:spPr>
        <p:txBody>
          <a:bodyPr>
            <a:spAutoFit/>
          </a:bodyPr>
          <a:p>
            <a:pPr algn="l">
              <a:buClrTx/>
              <a:buSzTx/>
              <a:buFontTx/>
            </a:pPr>
            <a:r>
              <a:rPr lang="en-US" sz="2400" b="1" dirty="0">
                <a:latin typeface="微软雅黑" panose="020B0503020204020204" pitchFamily="34" charset="-122"/>
                <a:ea typeface="微软雅黑" panose="020B0503020204020204" pitchFamily="34" charset="-122"/>
              </a:rPr>
              <a:t>Marketing events in 2018-2020</a:t>
            </a:r>
            <a:endParaRPr lang="en-US" sz="2400" b="1" dirty="0">
              <a:latin typeface="微软雅黑" panose="020B0503020204020204" pitchFamily="34" charset="-122"/>
              <a:ea typeface="微软雅黑" panose="020B0503020204020204" pitchFamily="34" charset="-122"/>
            </a:endParaRPr>
          </a:p>
        </p:txBody>
      </p:sp>
      <p:sp>
        <p:nvSpPr>
          <p:cNvPr id="100" name="文本框 99"/>
          <p:cNvSpPr txBox="1"/>
          <p:nvPr/>
        </p:nvSpPr>
        <p:spPr>
          <a:xfrm>
            <a:off x="436245" y="2827655"/>
            <a:ext cx="11464290" cy="3969385"/>
          </a:xfrm>
          <a:prstGeom prst="rect">
            <a:avLst/>
          </a:prstGeom>
          <a:noFill/>
          <a:ln w="9525">
            <a:noFill/>
          </a:ln>
        </p:spPr>
        <p:txBody>
          <a:bodyPr wrap="square">
            <a:spAutoFit/>
          </a:bodyPr>
          <a:p>
            <a:pPr marL="285750" indent="-285750">
              <a:lnSpc>
                <a:spcPct val="100000"/>
              </a:lnSpc>
              <a:buFont typeface="Arial" panose="020B0604020202020204" pitchFamily="34" charset="0"/>
              <a:buChar char="•"/>
            </a:pPr>
            <a:r>
              <a:rPr lang="zh-CN" altLang="en-US" sz="1400">
                <a:latin typeface="微软雅黑" panose="020B0503020204020204" pitchFamily="34" charset="-122"/>
                <a:ea typeface="微软雅黑" panose="020B0503020204020204" pitchFamily="34" charset="-122"/>
                <a:cs typeface="微软雅黑" panose="020B0503020204020204" pitchFamily="34" charset="-122"/>
                <a:sym typeface="+mn-ea"/>
              </a:rPr>
              <a:t>February 2020</a:t>
            </a:r>
            <a:r>
              <a:rPr lang="en-US" altLang="zh-CN" sz="1400">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1400">
                <a:latin typeface="微软雅黑" panose="020B0503020204020204" pitchFamily="34" charset="-122"/>
                <a:ea typeface="微软雅黑" panose="020B0503020204020204" pitchFamily="34" charset="-122"/>
                <a:cs typeface="微软雅黑" panose="020B0503020204020204" pitchFamily="34" charset="-122"/>
                <a:sym typeface="+mn-ea"/>
              </a:rPr>
              <a:t> </a:t>
            </a:r>
            <a:r>
              <a:rPr lang="en-US" altLang="zh-CN" sz="1400">
                <a:latin typeface="微软雅黑" panose="020B0503020204020204" pitchFamily="34" charset="-122"/>
                <a:ea typeface="微软雅黑" panose="020B0503020204020204" pitchFamily="34" charset="-122"/>
                <a:cs typeface="微软雅黑" panose="020B0503020204020204" pitchFamily="34" charset="-122"/>
                <a:sym typeface="+mn-ea"/>
              </a:rPr>
              <a:t>Mr </a:t>
            </a:r>
            <a:r>
              <a:rPr lang="zh-CN" altLang="en-US" sz="1400">
                <a:latin typeface="微软雅黑" panose="020B0503020204020204" pitchFamily="34" charset="-122"/>
                <a:ea typeface="微软雅黑" panose="020B0503020204020204" pitchFamily="34" charset="-122"/>
                <a:cs typeface="微软雅黑" panose="020B0503020204020204" pitchFamily="34" charset="-122"/>
                <a:sym typeface="+mn-ea"/>
              </a:rPr>
              <a:t>Edwin Ngoi visited Rotary Club and Sithar Coffee Factory in Myanmar to promote the</a:t>
            </a:r>
            <a:r>
              <a:rPr lang="en-US" altLang="zh-CN" sz="1400">
                <a:latin typeface="微软雅黑" panose="020B0503020204020204" pitchFamily="34" charset="-122"/>
                <a:ea typeface="微软雅黑" panose="020B0503020204020204" pitchFamily="34" charset="-122"/>
                <a:cs typeface="微软雅黑" panose="020B0503020204020204" pitchFamily="34" charset="-122"/>
                <a:sym typeface="+mn-ea"/>
              </a:rPr>
              <a:t>“Coffee for Peace”</a:t>
            </a:r>
            <a:r>
              <a:rPr lang="zh-CN" altLang="en-US" sz="1400">
                <a:latin typeface="微软雅黑" panose="020B0503020204020204" pitchFamily="34" charset="-122"/>
                <a:ea typeface="微软雅黑" panose="020B0503020204020204" pitchFamily="34" charset="-122"/>
                <a:cs typeface="微软雅黑" panose="020B0503020204020204" pitchFamily="34" charset="-122"/>
                <a:sym typeface="+mn-ea"/>
              </a:rPr>
              <a:t>project.</a:t>
            </a:r>
            <a:endParaRPr lang="zh-CN" altLang="en-US" sz="1400">
              <a:latin typeface="微软雅黑" panose="020B0503020204020204" pitchFamily="34" charset="-122"/>
              <a:ea typeface="微软雅黑" panose="020B0503020204020204" pitchFamily="34" charset="-122"/>
              <a:cs typeface="微软雅黑" panose="020B0503020204020204" pitchFamily="34" charset="-122"/>
            </a:endParaRPr>
          </a:p>
          <a:p>
            <a:pPr marL="285750" indent="-285750">
              <a:lnSpc>
                <a:spcPct val="100000"/>
              </a:lnSpc>
              <a:buFont typeface="Arial" panose="020B0604020202020204" pitchFamily="34" charset="0"/>
              <a:buChar char="•"/>
            </a:pPr>
            <a:r>
              <a:rPr lang="en-US" altLang="zh-CN" sz="1400">
                <a:latin typeface="微软雅黑" panose="020B0503020204020204" pitchFamily="34" charset="-122"/>
                <a:ea typeface="微软雅黑" panose="020B0503020204020204" pitchFamily="34" charset="-122"/>
                <a:cs typeface="微软雅黑" panose="020B0503020204020204" pitchFamily="34" charset="-122"/>
                <a:sym typeface="+mn-ea"/>
              </a:rPr>
              <a:t>In </a:t>
            </a:r>
            <a:r>
              <a:rPr lang="zh-CN" altLang="en-US" sz="1400">
                <a:latin typeface="微软雅黑" panose="020B0503020204020204" pitchFamily="34" charset="-122"/>
                <a:ea typeface="微软雅黑" panose="020B0503020204020204" pitchFamily="34" charset="-122"/>
                <a:cs typeface="微软雅黑" panose="020B0503020204020204" pitchFamily="34" charset="-122"/>
                <a:sym typeface="+mn-ea"/>
              </a:rPr>
              <a:t>December 2019 </a:t>
            </a:r>
            <a:r>
              <a:rPr lang="en-US" altLang="zh-CN" sz="1400">
                <a:latin typeface="微软雅黑" panose="020B0503020204020204" pitchFamily="34" charset="-122"/>
                <a:ea typeface="微软雅黑" panose="020B0503020204020204" pitchFamily="34" charset="-122"/>
                <a:cs typeface="微软雅黑" panose="020B0503020204020204" pitchFamily="34" charset="-122"/>
                <a:sym typeface="+mn-ea"/>
              </a:rPr>
              <a:t>t</a:t>
            </a:r>
            <a:r>
              <a:rPr lang="zh-CN" altLang="en-US" sz="1400">
                <a:latin typeface="微软雅黑" panose="020B0503020204020204" pitchFamily="34" charset="-122"/>
                <a:ea typeface="微软雅黑" panose="020B0503020204020204" pitchFamily="34" charset="-122"/>
                <a:cs typeface="微软雅黑" panose="020B0503020204020204" pitchFamily="34" charset="-122"/>
                <a:sym typeface="+mn-ea"/>
              </a:rPr>
              <a:t>he opening ceremony of </a:t>
            </a:r>
            <a:r>
              <a:rPr lang="en-US" altLang="zh-CN" sz="1400">
                <a:latin typeface="微软雅黑" panose="020B0503020204020204" pitchFamily="34" charset="-122"/>
                <a:ea typeface="微软雅黑" panose="020B0503020204020204" pitchFamily="34" charset="-122"/>
                <a:cs typeface="微软雅黑" panose="020B0503020204020204" pitchFamily="34" charset="-122"/>
                <a:sym typeface="+mn-ea"/>
              </a:rPr>
              <a:t>NHC Health International Innovation Center (Suzhou) Co. Ltd .</a:t>
            </a:r>
            <a:endParaRPr lang="zh-CN" altLang="en-US" sz="1400">
              <a:latin typeface="微软雅黑" panose="020B0503020204020204" pitchFamily="34" charset="-122"/>
              <a:ea typeface="微软雅黑" panose="020B0503020204020204" pitchFamily="34" charset="-122"/>
              <a:cs typeface="微软雅黑" panose="020B0503020204020204" pitchFamily="34" charset="-122"/>
            </a:endParaRPr>
          </a:p>
          <a:p>
            <a:pPr marL="285750" indent="-285750">
              <a:lnSpc>
                <a:spcPct val="100000"/>
              </a:lnSpc>
              <a:buFont typeface="Arial" panose="020B0604020202020204" pitchFamily="34" charset="0"/>
              <a:buChar char="•"/>
            </a:pPr>
            <a:r>
              <a:rPr lang="zh-CN" altLang="en-US" sz="1400">
                <a:latin typeface="微软雅黑" panose="020B0503020204020204" pitchFamily="34" charset="-122"/>
                <a:ea typeface="微软雅黑" panose="020B0503020204020204" pitchFamily="34" charset="-122"/>
                <a:cs typeface="微软雅黑" panose="020B0503020204020204" pitchFamily="34" charset="-122"/>
                <a:sym typeface="+mn-ea"/>
              </a:rPr>
              <a:t>September 2-7</a:t>
            </a:r>
            <a:r>
              <a:rPr lang="en-US" altLang="zh-CN" sz="1400">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1400">
                <a:latin typeface="微软雅黑" panose="020B0503020204020204" pitchFamily="34" charset="-122"/>
                <a:ea typeface="微软雅黑" panose="020B0503020204020204" pitchFamily="34" charset="-122"/>
                <a:cs typeface="微软雅黑" panose="020B0503020204020204" pitchFamily="34" charset="-122"/>
                <a:sym typeface="+mn-ea"/>
              </a:rPr>
              <a:t> 2019</a:t>
            </a:r>
            <a:r>
              <a:rPr lang="en-US" altLang="zh-CN" sz="1400">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1400">
                <a:latin typeface="微软雅黑" panose="020B0503020204020204" pitchFamily="34" charset="-122"/>
                <a:ea typeface="微软雅黑" panose="020B0503020204020204" pitchFamily="34" charset="-122"/>
                <a:cs typeface="微软雅黑" panose="020B0503020204020204" pitchFamily="34" charset="-122"/>
                <a:sym typeface="+mn-ea"/>
              </a:rPr>
              <a:t>Singapore famous businessman, the honor of Goi Family, Founder of TYJ Group and Executive Chairman of GSH Corporation - Sam Goi, invited 15 Goi brothers to visit TYJ factory, GSH Corporate Office, Sutera Harbour Hotel at Sabah and Sabah Mantanani Island. </a:t>
            </a:r>
            <a:endParaRPr lang="zh-CN" altLang="en-US" sz="1400">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285750" indent="-285750">
              <a:lnSpc>
                <a:spcPct val="100000"/>
              </a:lnSpc>
              <a:buFont typeface="Arial" panose="020B0604020202020204" pitchFamily="34" charset="0"/>
              <a:buChar char="•"/>
            </a:pPr>
            <a:r>
              <a:rPr lang="zh-CN" altLang="en-US" sz="1400">
                <a:latin typeface="微软雅黑" panose="020B0503020204020204" pitchFamily="34" charset="-122"/>
                <a:ea typeface="微软雅黑" panose="020B0503020204020204" pitchFamily="34" charset="-122"/>
                <a:cs typeface="微软雅黑" panose="020B0503020204020204" pitchFamily="34" charset="-122"/>
                <a:sym typeface="+mn-ea"/>
              </a:rPr>
              <a:t>In July 2019, </a:t>
            </a:r>
            <a:r>
              <a:rPr lang="en-US" altLang="zh-CN" sz="1400">
                <a:latin typeface="微软雅黑" panose="020B0503020204020204" pitchFamily="34" charset="-122"/>
                <a:ea typeface="微软雅黑" panose="020B0503020204020204" pitchFamily="34" charset="-122"/>
                <a:cs typeface="微软雅黑" panose="020B0503020204020204" pitchFamily="34" charset="-122"/>
                <a:sym typeface="+mn-ea"/>
              </a:rPr>
              <a:t>Mr </a:t>
            </a:r>
            <a:r>
              <a:rPr lang="zh-CN" altLang="en-US" sz="1400">
                <a:latin typeface="微软雅黑" panose="020B0503020204020204" pitchFamily="34" charset="-122"/>
                <a:ea typeface="微软雅黑" panose="020B0503020204020204" pitchFamily="34" charset="-122"/>
                <a:cs typeface="微软雅黑" panose="020B0503020204020204" pitchFamily="34" charset="-122"/>
                <a:sym typeface="+mn-ea"/>
              </a:rPr>
              <a:t>Edwin Ngoi participated in the Centennial Celebration of Rotary Club of Manila.</a:t>
            </a:r>
            <a:endParaRPr lang="zh-CN" altLang="en-US" sz="1400">
              <a:latin typeface="微软雅黑" panose="020B0503020204020204" pitchFamily="34" charset="-122"/>
              <a:ea typeface="微软雅黑" panose="020B0503020204020204" pitchFamily="34" charset="-122"/>
              <a:cs typeface="微软雅黑" panose="020B0503020204020204" pitchFamily="34" charset="-122"/>
            </a:endParaRPr>
          </a:p>
          <a:p>
            <a:pPr marL="285750" indent="-285750">
              <a:lnSpc>
                <a:spcPct val="100000"/>
              </a:lnSpc>
              <a:buFont typeface="Arial" panose="020B0604020202020204" pitchFamily="34" charset="0"/>
              <a:buChar char="•"/>
            </a:pPr>
            <a:r>
              <a:rPr lang="zh-CN" altLang="en-US" sz="1400">
                <a:latin typeface="微软雅黑" panose="020B0503020204020204" pitchFamily="34" charset="-122"/>
                <a:ea typeface="微软雅黑" panose="020B0503020204020204" pitchFamily="34" charset="-122"/>
                <a:cs typeface="微软雅黑" panose="020B0503020204020204" pitchFamily="34" charset="-122"/>
                <a:sym typeface="+mn-ea"/>
              </a:rPr>
              <a:t>In May 2019, Prof. Salvador Aceves, Senior Vice President of Regis University, visited Suzhou and Shanghai to achieve strategic cooperation. </a:t>
            </a:r>
            <a:endParaRPr lang="zh-CN" altLang="en-US" sz="1400">
              <a:latin typeface="微软雅黑" panose="020B0503020204020204" pitchFamily="34" charset="-122"/>
              <a:ea typeface="微软雅黑" panose="020B0503020204020204" pitchFamily="34" charset="-122"/>
              <a:cs typeface="微软雅黑" panose="020B0503020204020204" pitchFamily="34" charset="-122"/>
            </a:endParaRPr>
          </a:p>
          <a:p>
            <a:pPr marL="285750" indent="-285750">
              <a:lnSpc>
                <a:spcPct val="100000"/>
              </a:lnSpc>
              <a:buFont typeface="Arial" panose="020B0604020202020204" pitchFamily="34" charset="0"/>
              <a:buChar char="•"/>
            </a:pPr>
            <a:r>
              <a:rPr lang="zh-CN" altLang="en-US" sz="1400">
                <a:latin typeface="微软雅黑" panose="020B0503020204020204" pitchFamily="34" charset="-122"/>
                <a:ea typeface="微软雅黑" panose="020B0503020204020204" pitchFamily="34" charset="-122"/>
                <a:cs typeface="微软雅黑" panose="020B0503020204020204" pitchFamily="34" charset="-122"/>
                <a:sym typeface="+mn-ea"/>
              </a:rPr>
              <a:t>12-13 </a:t>
            </a:r>
            <a:r>
              <a:rPr lang="en-US" altLang="zh-CN" sz="1400">
                <a:latin typeface="微软雅黑" panose="020B0503020204020204" pitchFamily="34" charset="-122"/>
                <a:ea typeface="微软雅黑" panose="020B0503020204020204" pitchFamily="34" charset="-122"/>
                <a:cs typeface="微软雅黑" panose="020B0503020204020204" pitchFamily="34" charset="-122"/>
                <a:sym typeface="+mn-ea"/>
              </a:rPr>
              <a:t>November 2018</a:t>
            </a:r>
            <a:r>
              <a:rPr lang="zh-CN" altLang="en-US" sz="1400">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1400">
                <a:latin typeface="微软雅黑" panose="020B0503020204020204" pitchFamily="34" charset="-122"/>
                <a:ea typeface="微软雅黑" panose="020B0503020204020204" pitchFamily="34" charset="-122"/>
                <a:cs typeface="微软雅黑" panose="020B0503020204020204" pitchFamily="34" charset="-122"/>
                <a:sym typeface="+mn-ea"/>
              </a:rPr>
              <a:t>a Sino-Finnish conference on smart cities, health care and elderly care was held in Suzhou. A press release was released on </a:t>
            </a:r>
            <a:r>
              <a:rPr lang="zh-CN" altLang="en-US" sz="1400">
                <a:latin typeface="微软雅黑" panose="020B0503020204020204" pitchFamily="34" charset="-122"/>
                <a:ea typeface="微软雅黑" panose="020B0503020204020204" pitchFamily="34" charset="-122"/>
                <a:cs typeface="微软雅黑" panose="020B0503020204020204" pitchFamily="34" charset="-122"/>
                <a:sym typeface="+mn-ea"/>
                <a:hlinkClick r:id="rId7" action="ppaction://hlinkfile"/>
              </a:rPr>
              <a:t>LinkedIn</a:t>
            </a:r>
            <a:r>
              <a:rPr lang="zh-CN" altLang="en-US" sz="1400">
                <a:latin typeface="微软雅黑" panose="020B0503020204020204" pitchFamily="34" charset="-122"/>
                <a:ea typeface="微软雅黑" panose="020B0503020204020204" pitchFamily="34" charset="-122"/>
                <a:cs typeface="微软雅黑" panose="020B0503020204020204" pitchFamily="34" charset="-122"/>
                <a:sym typeface="+mn-ea"/>
              </a:rPr>
              <a:t> </a:t>
            </a:r>
            <a:r>
              <a:rPr lang="en-US" altLang="zh-CN" sz="1400">
                <a:latin typeface="微软雅黑" panose="020B0503020204020204" pitchFamily="34" charset="-122"/>
                <a:ea typeface="微软雅黑" panose="020B0503020204020204" pitchFamily="34" charset="-122"/>
                <a:cs typeface="微软雅黑" panose="020B0503020204020204" pitchFamily="34" charset="-122"/>
                <a:sym typeface="+mn-ea"/>
              </a:rPr>
              <a:t>and some other media platforms </a:t>
            </a:r>
            <a:endParaRPr lang="zh-CN" altLang="en-US" sz="1400">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285750" indent="-285750">
              <a:lnSpc>
                <a:spcPct val="100000"/>
              </a:lnSpc>
              <a:buFont typeface="Arial" panose="020B0604020202020204" pitchFamily="34" charset="0"/>
              <a:buChar char="•"/>
            </a:pPr>
            <a:r>
              <a:rPr lang="en-US" altLang="zh-CN" sz="1400">
                <a:latin typeface="微软雅黑" panose="020B0503020204020204" pitchFamily="34" charset="-122"/>
                <a:ea typeface="微软雅黑" panose="020B0503020204020204" pitchFamily="34" charset="-122"/>
                <a:cs typeface="微软雅黑" panose="020B0503020204020204" pitchFamily="34" charset="-122"/>
                <a:sym typeface="+mn-ea"/>
              </a:rPr>
              <a:t>October, Mr. Edwin Ngoi was in the U.S. for nearly a month, visiting a number of hospitals and partners to explore opportunities of cooperation in the China market.</a:t>
            </a:r>
            <a:endParaRPr lang="zh-CN" altLang="en-US" sz="1400">
              <a:latin typeface="微软雅黑" panose="020B0503020204020204" pitchFamily="34" charset="-122"/>
              <a:ea typeface="微软雅黑" panose="020B0503020204020204" pitchFamily="34" charset="-122"/>
              <a:cs typeface="微软雅黑" panose="020B0503020204020204" pitchFamily="34" charset="-122"/>
            </a:endParaRPr>
          </a:p>
          <a:p>
            <a:pPr marL="285750" indent="-285750">
              <a:lnSpc>
                <a:spcPct val="100000"/>
              </a:lnSpc>
              <a:buFont typeface="Arial" panose="020B0604020202020204" pitchFamily="34" charset="0"/>
              <a:buChar char="•"/>
            </a:pPr>
            <a:r>
              <a:rPr lang="zh-CN" altLang="en-US" sz="1400">
                <a:latin typeface="微软雅黑" panose="020B0503020204020204" pitchFamily="34" charset="-122"/>
                <a:ea typeface="微软雅黑" panose="020B0503020204020204" pitchFamily="34" charset="-122"/>
                <a:cs typeface="微软雅黑" panose="020B0503020204020204" pitchFamily="34" charset="-122"/>
                <a:sym typeface="+mn-ea"/>
              </a:rPr>
              <a:t>24-27 </a:t>
            </a:r>
            <a:r>
              <a:rPr lang="en-US" altLang="zh-CN" sz="1400">
                <a:latin typeface="微软雅黑" panose="020B0503020204020204" pitchFamily="34" charset="-122"/>
                <a:ea typeface="微软雅黑" panose="020B0503020204020204" pitchFamily="34" charset="-122"/>
                <a:cs typeface="微软雅黑" panose="020B0503020204020204" pitchFamily="34" charset="-122"/>
                <a:sym typeface="+mn-ea"/>
              </a:rPr>
              <a:t>May 2018, the medical school of University of San Fransisco convened a conference that explored MNCs' strategy evolutions in China in the new era. </a:t>
            </a:r>
            <a:endParaRPr lang="zh-CN" altLang="en-US" sz="1400">
              <a:latin typeface="微软雅黑" panose="020B0503020204020204" pitchFamily="34" charset="-122"/>
              <a:ea typeface="微软雅黑" panose="020B0503020204020204" pitchFamily="34" charset="-122"/>
              <a:cs typeface="微软雅黑" panose="020B0503020204020204" pitchFamily="34" charset="-122"/>
            </a:endParaRPr>
          </a:p>
          <a:p>
            <a:pPr marL="285750" indent="-285750">
              <a:lnSpc>
                <a:spcPct val="100000"/>
              </a:lnSpc>
              <a:buFont typeface="Arial" panose="020B0604020202020204" pitchFamily="34" charset="0"/>
              <a:buChar char="•"/>
            </a:pPr>
            <a:r>
              <a:rPr lang="en-US" altLang="zh-CN" sz="1400">
                <a:latin typeface="微软雅黑" panose="020B0503020204020204" pitchFamily="34" charset="-122"/>
                <a:ea typeface="微软雅黑" panose="020B0503020204020204" pitchFamily="34" charset="-122"/>
                <a:cs typeface="微软雅黑" panose="020B0503020204020204" pitchFamily="34" charset="-122"/>
                <a:sym typeface="+mn-ea"/>
              </a:rPr>
              <a:t>In May 2018 </a:t>
            </a:r>
            <a:r>
              <a:rPr lang="zh-CN" altLang="en-US" sz="1400">
                <a:latin typeface="微软雅黑" panose="020B0503020204020204" pitchFamily="34" charset="-122"/>
                <a:ea typeface="微软雅黑" panose="020B0503020204020204" pitchFamily="34" charset="-122"/>
                <a:cs typeface="微软雅黑" panose="020B0503020204020204" pitchFamily="34" charset="-122"/>
                <a:sym typeface="+mn-ea"/>
              </a:rPr>
              <a:t>Haaga-Helia</a:t>
            </a:r>
            <a:r>
              <a:rPr lang="en-US" altLang="zh-CN" sz="1400">
                <a:latin typeface="微软雅黑" panose="020B0503020204020204" pitchFamily="34" charset="-122"/>
                <a:ea typeface="微软雅黑" panose="020B0503020204020204" pitchFamily="34" charset="-122"/>
                <a:cs typeface="微软雅黑" panose="020B0503020204020204" pitchFamily="34" charset="-122"/>
                <a:sym typeface="+mn-ea"/>
              </a:rPr>
              <a:t> University of Applied Sciences came to Shanghai to meet with prospective partners. </a:t>
            </a:r>
            <a:endParaRPr lang="zh-CN" altLang="en-US" sz="1400">
              <a:latin typeface="微软雅黑" panose="020B0503020204020204" pitchFamily="34" charset="-122"/>
              <a:ea typeface="微软雅黑" panose="020B0503020204020204" pitchFamily="34" charset="-122"/>
              <a:cs typeface="微软雅黑" panose="020B0503020204020204" pitchFamily="34" charset="-122"/>
            </a:endParaRPr>
          </a:p>
          <a:p>
            <a:pPr marL="285750" indent="-285750">
              <a:lnSpc>
                <a:spcPct val="100000"/>
              </a:lnSpc>
              <a:buFont typeface="Arial" panose="020B0604020202020204" pitchFamily="34" charset="0"/>
              <a:buChar char="•"/>
            </a:pPr>
            <a:r>
              <a:rPr lang="zh-CN" altLang="en-US" sz="1400">
                <a:latin typeface="微软雅黑" panose="020B0503020204020204" pitchFamily="34" charset="-122"/>
                <a:ea typeface="微软雅黑" panose="020B0503020204020204" pitchFamily="34" charset="-122"/>
                <a:cs typeface="微软雅黑" panose="020B0503020204020204" pitchFamily="34" charset="-122"/>
                <a:sym typeface="+mn-ea"/>
              </a:rPr>
              <a:t>22-25 </a:t>
            </a:r>
            <a:r>
              <a:rPr lang="en-US" altLang="zh-CN" sz="1400">
                <a:latin typeface="微软雅黑" panose="020B0503020204020204" pitchFamily="34" charset="-122"/>
                <a:ea typeface="微软雅黑" panose="020B0503020204020204" pitchFamily="34" charset="-122"/>
                <a:cs typeface="微软雅黑" panose="020B0503020204020204" pitchFamily="34" charset="-122"/>
                <a:sym typeface="+mn-ea"/>
              </a:rPr>
              <a:t>April 2018 Mr Edwin Ngoi went to Vietnam for a charity event of Rotary International and Roots of Peace.</a:t>
            </a:r>
            <a:endParaRPr lang="zh-CN" altLang="en-US" sz="1400">
              <a:latin typeface="微软雅黑" panose="020B0503020204020204" pitchFamily="34" charset="-122"/>
              <a:ea typeface="微软雅黑" panose="020B0503020204020204" pitchFamily="34" charset="-122"/>
              <a:cs typeface="微软雅黑" panose="020B0503020204020204" pitchFamily="34" charset="-122"/>
            </a:endParaRPr>
          </a:p>
          <a:p>
            <a:pPr marL="285750" indent="-285750">
              <a:lnSpc>
                <a:spcPct val="100000"/>
              </a:lnSpc>
              <a:buFont typeface="Arial" panose="020B0604020202020204" pitchFamily="34" charset="0"/>
              <a:buChar char="•"/>
            </a:pPr>
            <a:endParaRPr lang="zh-CN" altLang="en-US" sz="1400">
              <a:latin typeface="微软雅黑" panose="020B0503020204020204" pitchFamily="34" charset="-122"/>
              <a:ea typeface="微软雅黑" panose="020B0503020204020204" pitchFamily="34" charset="-122"/>
              <a:cs typeface="微软雅黑" panose="020B0503020204020204" pitchFamily="34" charset="-122"/>
            </a:endParaRPr>
          </a:p>
        </p:txBody>
      </p:sp>
    </p:spTree>
    <p:custDataLst>
      <p:tags r:id="rId8"/>
    </p:custData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object 4"/>
          <p:cNvSpPr txBox="1"/>
          <p:nvPr/>
        </p:nvSpPr>
        <p:spPr>
          <a:xfrm>
            <a:off x="9687559" y="6506050"/>
            <a:ext cx="180975" cy="178435"/>
          </a:xfrm>
          <a:prstGeom prst="rect">
            <a:avLst/>
          </a:prstGeom>
        </p:spPr>
        <p:txBody>
          <a:bodyPr vert="horz" wrap="square" lIns="0" tIns="0" rIns="0" bIns="0" rtlCol="0">
            <a:spAutoFit/>
          </a:bodyPr>
          <a:p>
            <a:pPr>
              <a:lnSpc>
                <a:spcPts val="1335"/>
              </a:lnSpc>
            </a:pPr>
            <a:r>
              <a:rPr sz="1400" spc="-5" dirty="0">
                <a:latin typeface="Calibri" panose="020F0502020204030204"/>
                <a:cs typeface="Calibri" panose="020F0502020204030204"/>
              </a:rPr>
              <a:t>1</a:t>
            </a:r>
            <a:r>
              <a:rPr sz="1400" dirty="0">
                <a:latin typeface="Calibri" panose="020F0502020204030204"/>
                <a:cs typeface="Calibri" panose="020F0502020204030204"/>
              </a:rPr>
              <a:t>3</a:t>
            </a:r>
            <a:endParaRPr sz="1400">
              <a:latin typeface="Calibri" panose="020F0502020204030204"/>
              <a:cs typeface="Calibri" panose="020F0502020204030204"/>
            </a:endParaRPr>
          </a:p>
        </p:txBody>
      </p:sp>
      <p:sp>
        <p:nvSpPr>
          <p:cNvPr id="5" name="object 5"/>
          <p:cNvSpPr/>
          <p:nvPr/>
        </p:nvSpPr>
        <p:spPr>
          <a:xfrm>
            <a:off x="9619488" y="0"/>
            <a:ext cx="2572511" cy="6856476"/>
          </a:xfrm>
          <a:prstGeom prst="rect">
            <a:avLst/>
          </a:prstGeom>
          <a:blipFill>
            <a:blip r:embed="rId1" cstate="print"/>
            <a:stretch>
              <a:fillRect/>
            </a:stretch>
          </a:blipFill>
        </p:spPr>
        <p:txBody>
          <a:bodyPr wrap="square" lIns="0" tIns="0" rIns="0" bIns="0" rtlCol="0"/>
          <a:p/>
        </p:txBody>
      </p:sp>
      <p:pic>
        <p:nvPicPr>
          <p:cNvPr id="9" name="图片 8"/>
          <p:cNvPicPr>
            <a:picLocks noChangeAspect="1"/>
          </p:cNvPicPr>
          <p:nvPr/>
        </p:nvPicPr>
        <p:blipFill>
          <a:blip r:embed="rId2"/>
          <a:stretch>
            <a:fillRect/>
          </a:stretch>
        </p:blipFill>
        <p:spPr>
          <a:xfrm>
            <a:off x="7372438" y="1844824"/>
            <a:ext cx="1770865" cy="1828800"/>
          </a:xfrm>
          <a:prstGeom prst="rect">
            <a:avLst/>
          </a:prstGeom>
        </p:spPr>
      </p:pic>
      <p:sp>
        <p:nvSpPr>
          <p:cNvPr id="2" name="object 2"/>
          <p:cNvSpPr txBox="1"/>
          <p:nvPr/>
        </p:nvSpPr>
        <p:spPr>
          <a:xfrm>
            <a:off x="2135560" y="451484"/>
            <a:ext cx="5688632" cy="381635"/>
          </a:xfrm>
          <a:prstGeom prst="rect">
            <a:avLst/>
          </a:prstGeom>
        </p:spPr>
        <p:txBody>
          <a:bodyPr vert="horz" wrap="square" lIns="0" tIns="12700" rIns="0" bIns="0" rtlCol="0">
            <a:spAutoFit/>
          </a:bodyPr>
          <a:p>
            <a:pPr>
              <a:lnSpc>
                <a:spcPct val="100000"/>
              </a:lnSpc>
              <a:spcBef>
                <a:spcPts val="100"/>
              </a:spcBef>
              <a:buClrTx/>
              <a:buSzTx/>
              <a:buFontTx/>
            </a:pPr>
            <a:r>
              <a:rPr lang="en-US" sz="2400" b="1" dirty="0">
                <a:latin typeface="微软雅黑" panose="020B0503020204020204" pitchFamily="34" charset="-122"/>
                <a:ea typeface="微软雅黑" panose="020B0503020204020204" pitchFamily="34" charset="-122"/>
              </a:rPr>
              <a:t>Founder and CEO Personal profile</a:t>
            </a:r>
            <a:endParaRPr lang="en-US" sz="2400" b="1" dirty="0">
              <a:latin typeface="微软雅黑" panose="020B0503020204020204" pitchFamily="34" charset="-122"/>
              <a:ea typeface="微软雅黑" panose="020B0503020204020204" pitchFamily="34" charset="-122"/>
            </a:endParaRPr>
          </a:p>
        </p:txBody>
      </p:sp>
      <p:sp>
        <p:nvSpPr>
          <p:cNvPr id="100" name="文本框 99"/>
          <p:cNvSpPr txBox="1"/>
          <p:nvPr/>
        </p:nvSpPr>
        <p:spPr>
          <a:xfrm>
            <a:off x="665480" y="1392555"/>
            <a:ext cx="5685155" cy="4523105"/>
          </a:xfrm>
          <a:prstGeom prst="rect">
            <a:avLst/>
          </a:prstGeom>
          <a:noFill/>
          <a:ln w="9525">
            <a:noFill/>
          </a:ln>
        </p:spPr>
        <p:txBody>
          <a:bodyPr wrap="square">
            <a:spAutoFit/>
          </a:bodyPr>
          <a:p>
            <a:pPr indent="0"/>
            <a:r>
              <a:rPr lang="en-US" sz="1600" b="0">
                <a:latin typeface="Calibri" panose="020F0502020204030204" charset="0"/>
                <a:ea typeface="宋体" panose="02010600030101010101" pitchFamily="2" charset="-122"/>
                <a:cs typeface="Times New Roman" panose="02020603050405020304" charset="0"/>
              </a:rPr>
              <a:t>Edwin Ngoi is a serial entrepreneur with rich experience in the fields of healthcare, sports and education. He is Founder and CEO of NHC Health International Innovation Center (Suzhou) Co.Ltd,  NHC Capital (Shanghai) Co. Ltd. and Venture E (Shanghai) Co. Ltd. He is a member of the Shanghai Singapore Business Association in Shanghai and also a member of the International Education Expert Council of Haaga-Helia University of Applied Sciences in Finland. He enjoys working in philantrophy projects and is a member of the Rotary International. Prior to this, he held senior management positions at multinational companies such as Teradyne Singapore, BHP Lysaght Taiwan and China (Carrier, Whirlpool, Sara Lee and Lion Nathan China) and Singapore Tee Yih Jia (Baoding) Dairy Food. He holds an EMBA from the University of San Francisco, an MBA from the University of Texas at Arlington, and a BBA in MIS from Idaho State University.</a:t>
            </a:r>
            <a:endParaRPr lang="en-US" altLang="en-US" sz="1600" b="0">
              <a:latin typeface="Calibri" panose="020F0502020204030204" charset="0"/>
              <a:ea typeface="宋体" panose="02010600030101010101" pitchFamily="2" charset="-122"/>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3742874" name="图片 1073742873"/>
          <p:cNvPicPr>
            <a:picLocks noChangeAspect="1"/>
          </p:cNvPicPr>
          <p:nvPr/>
        </p:nvPicPr>
        <p:blipFill>
          <a:blip r:embed="rId1"/>
          <a:srcRect t="3854" r="3276"/>
          <a:stretch>
            <a:fillRect/>
          </a:stretch>
        </p:blipFill>
        <p:spPr>
          <a:xfrm>
            <a:off x="5532866" y="4128251"/>
            <a:ext cx="1245870" cy="1353820"/>
          </a:xfrm>
          <a:prstGeom prst="rect">
            <a:avLst/>
          </a:prstGeom>
          <a:noFill/>
          <a:ln w="9525">
            <a:noFill/>
          </a:ln>
        </p:spPr>
      </p:pic>
      <p:pic>
        <p:nvPicPr>
          <p:cNvPr id="8" name="图片 7"/>
          <p:cNvPicPr>
            <a:picLocks noGrp="1" noChangeAspect="1"/>
          </p:cNvPicPr>
          <p:nvPr/>
        </p:nvPicPr>
        <p:blipFill>
          <a:blip r:embed="rId2"/>
          <a:srcRect t="4106" r="3328" b="14055"/>
          <a:stretch>
            <a:fillRect/>
          </a:stretch>
        </p:blipFill>
        <p:spPr>
          <a:xfrm>
            <a:off x="289023" y="1285875"/>
            <a:ext cx="1177290" cy="1432560"/>
          </a:xfrm>
          <a:prstGeom prst="rect">
            <a:avLst/>
          </a:prstGeom>
          <a:noFill/>
          <a:ln w="9525">
            <a:noFill/>
          </a:ln>
        </p:spPr>
      </p:pic>
      <p:pic>
        <p:nvPicPr>
          <p:cNvPr id="9" name="图片 8" descr="Pasi%202"/>
          <p:cNvPicPr>
            <a:picLocks noChangeAspect="1"/>
          </p:cNvPicPr>
          <p:nvPr/>
        </p:nvPicPr>
        <p:blipFill>
          <a:blip r:embed="rId3"/>
          <a:srcRect l="8444" t="5861" r="13335" b="-2159"/>
          <a:stretch>
            <a:fillRect/>
          </a:stretch>
        </p:blipFill>
        <p:spPr>
          <a:xfrm>
            <a:off x="346865" y="2792194"/>
            <a:ext cx="1061605" cy="1310400"/>
          </a:xfrm>
          <a:prstGeom prst="rect">
            <a:avLst/>
          </a:prstGeom>
          <a:noFill/>
          <a:ln w="9525">
            <a:noFill/>
          </a:ln>
        </p:spPr>
      </p:pic>
      <p:pic>
        <p:nvPicPr>
          <p:cNvPr id="11" name="图片 10" descr="IMG_5951"/>
          <p:cNvPicPr>
            <a:picLocks noChangeAspect="1"/>
          </p:cNvPicPr>
          <p:nvPr/>
        </p:nvPicPr>
        <p:blipFill>
          <a:blip r:embed="rId4"/>
          <a:srcRect t="5170" r="4745"/>
          <a:stretch>
            <a:fillRect/>
          </a:stretch>
        </p:blipFill>
        <p:spPr>
          <a:xfrm>
            <a:off x="238945" y="5445224"/>
            <a:ext cx="1292860" cy="1287145"/>
          </a:xfrm>
          <a:prstGeom prst="rect">
            <a:avLst/>
          </a:prstGeom>
          <a:noFill/>
          <a:ln w="9525">
            <a:noFill/>
          </a:ln>
        </p:spPr>
      </p:pic>
      <p:sp>
        <p:nvSpPr>
          <p:cNvPr id="104" name="文本框 103"/>
          <p:cNvSpPr txBox="1"/>
          <p:nvPr/>
        </p:nvSpPr>
        <p:spPr>
          <a:xfrm>
            <a:off x="6946376" y="4085578"/>
            <a:ext cx="5135890" cy="1384995"/>
          </a:xfrm>
          <a:prstGeom prst="rect">
            <a:avLst/>
          </a:prstGeom>
          <a:noFill/>
          <a:ln w="9525">
            <a:noFill/>
          </a:ln>
        </p:spPr>
        <p:txBody>
          <a:bodyPr wrap="square">
            <a:spAutoFit/>
          </a:bodyPr>
          <a:lstStyle/>
          <a:p>
            <a:pPr algn="l"/>
            <a:r>
              <a:rPr lang="en-US" altLang="zh-CN" sz="1400" b="1" dirty="0">
                <a:latin typeface="Verdana" panose="020B0604030504040204" charset="0"/>
                <a:cs typeface="Verdana" panose="020B0604030504040204" charset="0"/>
              </a:rPr>
              <a:t>Roger Chen</a:t>
            </a:r>
            <a:r>
              <a:rPr lang="en-US" altLang="zh-CN" sz="1400" b="0" dirty="0">
                <a:latin typeface="Verdana" panose="020B0604030504040204" charset="0"/>
                <a:cs typeface="Verdana" panose="020B0604030504040204" charset="0"/>
              </a:rPr>
              <a:t>, Professor in Strategy, University of San Francisco, USA. </a:t>
            </a:r>
            <a:endParaRPr lang="en-US" altLang="zh-CN" sz="1400" b="0" dirty="0">
              <a:latin typeface="Verdana" panose="020B0604030504040204" charset="0"/>
              <a:cs typeface="Verdana" panose="020B0604030504040204" charset="0"/>
            </a:endParaRPr>
          </a:p>
          <a:p>
            <a:pPr algn="l"/>
            <a:endParaRPr lang="en-US" altLang="zh-CN" sz="1400" b="0" dirty="0">
              <a:latin typeface="Verdana" panose="020B0604030504040204" charset="0"/>
              <a:cs typeface="Verdana" panose="020B0604030504040204" charset="0"/>
            </a:endParaRPr>
          </a:p>
          <a:p>
            <a:pPr algn="l"/>
            <a:r>
              <a:rPr lang="en-US" altLang="zh-CN" sz="1400" b="0" dirty="0">
                <a:latin typeface="Verdana" panose="020B0604030504040204" charset="0"/>
                <a:cs typeface="Verdana" panose="020B0604030504040204" charset="0"/>
              </a:rPr>
              <a:t>He has advised Intel, Caterpillar, Tyco Electronics, etc. He holds a PhD in Strategy form the University of Texas at Dallas.  </a:t>
            </a:r>
            <a:endParaRPr lang="en-US" altLang="zh-CN" sz="1400" dirty="0">
              <a:latin typeface="Verdana" panose="020B0604030504040204" charset="0"/>
              <a:cs typeface="Verdana" panose="020B0604030504040204" charset="0"/>
            </a:endParaRPr>
          </a:p>
        </p:txBody>
      </p:sp>
      <p:sp>
        <p:nvSpPr>
          <p:cNvPr id="105" name="文本框 104"/>
          <p:cNvSpPr txBox="1"/>
          <p:nvPr/>
        </p:nvSpPr>
        <p:spPr>
          <a:xfrm>
            <a:off x="1628754" y="5651127"/>
            <a:ext cx="3527678" cy="1169551"/>
          </a:xfrm>
          <a:prstGeom prst="rect">
            <a:avLst/>
          </a:prstGeom>
          <a:noFill/>
          <a:ln w="9525">
            <a:noFill/>
          </a:ln>
        </p:spPr>
        <p:txBody>
          <a:bodyPr wrap="square">
            <a:spAutoFit/>
          </a:bodyPr>
          <a:lstStyle/>
          <a:p>
            <a:r>
              <a:rPr lang="en-US" altLang="zh-CN" sz="1400" b="1" dirty="0">
                <a:latin typeface="Verdana" panose="020B0604030504040204" charset="0"/>
                <a:cs typeface="Verdana" panose="020B0604030504040204" charset="0"/>
              </a:rPr>
              <a:t>Li </a:t>
            </a:r>
            <a:r>
              <a:rPr lang="en-US" altLang="zh-CN" sz="1400" b="1" dirty="0" err="1">
                <a:latin typeface="Verdana" panose="020B0604030504040204" charset="0"/>
                <a:cs typeface="Verdana" panose="020B0604030504040204" charset="0"/>
              </a:rPr>
              <a:t>Naihe</a:t>
            </a:r>
            <a:r>
              <a:rPr lang="en-US" altLang="zh-CN" sz="1400" b="0" dirty="0">
                <a:latin typeface="Verdana" panose="020B0604030504040204" charset="0"/>
                <a:cs typeface="Verdana" panose="020B0604030504040204" charset="0"/>
              </a:rPr>
              <a:t>, Chief Data Scientist of NHC Sports. </a:t>
            </a:r>
            <a:r>
              <a:rPr lang="en-US" altLang="zh-CN" sz="1400" dirty="0">
                <a:latin typeface="Verdana" panose="020B0604030504040204" charset="0"/>
                <a:cs typeface="Verdana" panose="020B0604030504040204" charset="0"/>
              </a:rPr>
              <a:t>He's an associate professor at Shanghai </a:t>
            </a:r>
            <a:r>
              <a:rPr lang="en-US" altLang="zh-CN" sz="1400" dirty="0" err="1">
                <a:latin typeface="Verdana" panose="020B0604030504040204" charset="0"/>
                <a:cs typeface="Verdana" panose="020B0604030504040204" charset="0"/>
              </a:rPr>
              <a:t>Jiaotong</a:t>
            </a:r>
            <a:r>
              <a:rPr lang="en-US" altLang="zh-CN" sz="1400" dirty="0">
                <a:latin typeface="Verdana" panose="020B0604030504040204" charset="0"/>
                <a:cs typeface="Verdana" panose="020B0604030504040204" charset="0"/>
              </a:rPr>
              <a:t> University and an expert on big data and AI</a:t>
            </a:r>
            <a:endParaRPr lang="en-US" altLang="zh-CN" sz="1400" dirty="0">
              <a:latin typeface="Verdana" panose="020B0604030504040204" charset="0"/>
              <a:cs typeface="Verdana" panose="020B0604030504040204" charset="0"/>
            </a:endParaRPr>
          </a:p>
        </p:txBody>
      </p:sp>
      <p:sp>
        <p:nvSpPr>
          <p:cNvPr id="15" name="文本框 14"/>
          <p:cNvSpPr txBox="1"/>
          <p:nvPr/>
        </p:nvSpPr>
        <p:spPr>
          <a:xfrm>
            <a:off x="1628754" y="2916027"/>
            <a:ext cx="3370712" cy="1169551"/>
          </a:xfrm>
          <a:prstGeom prst="rect">
            <a:avLst/>
          </a:prstGeom>
          <a:noFill/>
          <a:ln w="9525">
            <a:noFill/>
          </a:ln>
        </p:spPr>
        <p:txBody>
          <a:bodyPr wrap="square">
            <a:spAutoFit/>
          </a:bodyPr>
          <a:lstStyle/>
          <a:p>
            <a:pPr algn="l"/>
            <a:r>
              <a:rPr lang="en-US" altLang="zh-CN" sz="1400" b="1" dirty="0" err="1">
                <a:latin typeface="Verdana" panose="020B0604030504040204" charset="0"/>
                <a:cs typeface="Verdana" panose="020B0604030504040204" charset="0"/>
              </a:rPr>
              <a:t>Pasi</a:t>
            </a:r>
            <a:r>
              <a:rPr lang="en-US" altLang="zh-CN" sz="1400" b="1" dirty="0">
                <a:latin typeface="Verdana" panose="020B0604030504040204" charset="0"/>
                <a:cs typeface="Verdana" panose="020B0604030504040204" charset="0"/>
              </a:rPr>
              <a:t> </a:t>
            </a:r>
            <a:r>
              <a:rPr lang="en-US" altLang="zh-CN" sz="1400" b="1" dirty="0" err="1">
                <a:latin typeface="Verdana" panose="020B0604030504040204" charset="0"/>
                <a:cs typeface="Verdana" panose="020B0604030504040204" charset="0"/>
              </a:rPr>
              <a:t>Halmari</a:t>
            </a:r>
            <a:r>
              <a:rPr lang="en-US" altLang="zh-CN" sz="1400" b="0" dirty="0">
                <a:latin typeface="Verdana" panose="020B0604030504040204" charset="0"/>
                <a:cs typeface="Verdana" panose="020B0604030504040204" charset="0"/>
              </a:rPr>
              <a:t>, </a:t>
            </a:r>
            <a:r>
              <a:rPr lang="en-US" altLang="zh-CN" sz="1400" b="0" dirty="0" err="1">
                <a:latin typeface="Verdana" panose="020B0604030504040204" charset="0"/>
                <a:cs typeface="Verdana" panose="020B0604030504040204" charset="0"/>
              </a:rPr>
              <a:t>Haaga-Helia</a:t>
            </a:r>
            <a:r>
              <a:rPr lang="en-US" altLang="zh-CN" sz="1400" b="0" dirty="0">
                <a:latin typeface="Verdana" panose="020B0604030504040204" charset="0"/>
                <a:cs typeface="Verdana" panose="020B0604030504040204" charset="0"/>
              </a:rPr>
              <a:t> University of Applied Sciences, has over three decades of experiences of higher education in Finland and elsewhere.  </a:t>
            </a:r>
            <a:endParaRPr lang="en-US" altLang="zh-CN" sz="1400" dirty="0">
              <a:latin typeface="Verdana" panose="020B0604030504040204" charset="0"/>
              <a:cs typeface="Verdana" panose="020B0604030504040204" charset="0"/>
            </a:endParaRPr>
          </a:p>
        </p:txBody>
      </p:sp>
      <p:sp>
        <p:nvSpPr>
          <p:cNvPr id="107" name="文本框 106"/>
          <p:cNvSpPr txBox="1"/>
          <p:nvPr/>
        </p:nvSpPr>
        <p:spPr>
          <a:xfrm>
            <a:off x="1631895" y="1333440"/>
            <a:ext cx="3528392" cy="1384995"/>
          </a:xfrm>
          <a:prstGeom prst="rect">
            <a:avLst/>
          </a:prstGeom>
          <a:noFill/>
          <a:ln w="9525">
            <a:noFill/>
          </a:ln>
        </p:spPr>
        <p:txBody>
          <a:bodyPr wrap="square">
            <a:spAutoFit/>
          </a:bodyPr>
          <a:lstStyle/>
          <a:p>
            <a:pPr indent="0"/>
            <a:r>
              <a:rPr lang="en-US" altLang="zh-CN" sz="1400" b="1" dirty="0">
                <a:latin typeface="Verdana" panose="020B0604030504040204" charset="0"/>
                <a:cs typeface="Verdana" panose="020B0604030504040204" charset="0"/>
              </a:rPr>
              <a:t>Salvador </a:t>
            </a:r>
            <a:r>
              <a:rPr lang="en-US" altLang="zh-CN" sz="1400" b="1" dirty="0" err="1">
                <a:latin typeface="Verdana" panose="020B0604030504040204" charset="0"/>
                <a:cs typeface="Verdana" panose="020B0604030504040204" charset="0"/>
              </a:rPr>
              <a:t>Aceves</a:t>
            </a:r>
            <a:r>
              <a:rPr lang="en-US" altLang="zh-CN" sz="1400" b="0" dirty="0">
                <a:latin typeface="Verdana" panose="020B0604030504040204" charset="0"/>
                <a:cs typeface="Verdana" panose="020B0604030504040204" charset="0"/>
              </a:rPr>
              <a:t>, Senior Vice-president and CFO at Regis University, USA. Formerly he was Vice-Provost with Fordham University and Vice-Provost with the University of San Francisco. </a:t>
            </a:r>
            <a:endParaRPr lang="en-US" altLang="zh-CN" sz="1400" dirty="0">
              <a:latin typeface="Verdana" panose="020B0604030504040204" charset="0"/>
              <a:cs typeface="Verdana" panose="020B0604030504040204" charset="0"/>
            </a:endParaRPr>
          </a:p>
        </p:txBody>
      </p:sp>
      <p:pic>
        <p:nvPicPr>
          <p:cNvPr id="21" name="图片 20"/>
          <p:cNvPicPr>
            <a:picLocks noChangeAspect="1"/>
          </p:cNvPicPr>
          <p:nvPr/>
        </p:nvPicPr>
        <p:blipFill>
          <a:blip r:embed="rId5"/>
          <a:srcRect l="18355" t="6851" r="22443" b="-375"/>
          <a:stretch>
            <a:fillRect/>
          </a:stretch>
        </p:blipFill>
        <p:spPr>
          <a:xfrm>
            <a:off x="5532866" y="2734888"/>
            <a:ext cx="1051445" cy="1258719"/>
          </a:xfrm>
          <a:prstGeom prst="rect">
            <a:avLst/>
          </a:prstGeom>
          <a:noFill/>
          <a:ln w="9525">
            <a:noFill/>
          </a:ln>
        </p:spPr>
      </p:pic>
      <p:sp>
        <p:nvSpPr>
          <p:cNvPr id="22" name="文本框 21"/>
          <p:cNvSpPr txBox="1"/>
          <p:nvPr/>
        </p:nvSpPr>
        <p:spPr>
          <a:xfrm>
            <a:off x="6836642" y="2809145"/>
            <a:ext cx="5245624" cy="954107"/>
          </a:xfrm>
          <a:prstGeom prst="rect">
            <a:avLst/>
          </a:prstGeom>
          <a:noFill/>
          <a:ln w="9525">
            <a:noFill/>
          </a:ln>
        </p:spPr>
        <p:txBody>
          <a:bodyPr wrap="square">
            <a:spAutoFit/>
          </a:bodyPr>
          <a:lstStyle/>
          <a:p>
            <a:pPr algn="l"/>
            <a:r>
              <a:rPr lang="en-US" altLang="zh-CN" sz="1400" b="1" dirty="0">
                <a:latin typeface="Verdana" panose="020B0604030504040204" charset="0"/>
                <a:cs typeface="Verdana" panose="020B0604030504040204" charset="0"/>
              </a:rPr>
              <a:t>Dr. </a:t>
            </a:r>
            <a:r>
              <a:rPr lang="en-US" altLang="zh-CN" sz="1400" b="1" dirty="0" err="1">
                <a:latin typeface="Verdana" panose="020B0604030504040204" charset="0"/>
                <a:cs typeface="Verdana" panose="020B0604030504040204" charset="0"/>
              </a:rPr>
              <a:t>Ngoi</a:t>
            </a:r>
            <a:r>
              <a:rPr lang="en-US" altLang="zh-CN" sz="1400" b="1" dirty="0">
                <a:latin typeface="Verdana" panose="020B0604030504040204" charset="0"/>
                <a:cs typeface="Verdana" panose="020B0604030504040204" charset="0"/>
              </a:rPr>
              <a:t> Sing Shang</a:t>
            </a:r>
            <a:r>
              <a:rPr lang="en-US" altLang="zh-CN" sz="1400" b="0" dirty="0">
                <a:latin typeface="Verdana" panose="020B0604030504040204" charset="0"/>
                <a:cs typeface="Verdana" panose="020B0604030504040204" charset="0"/>
              </a:rPr>
              <a:t>, a renowned </a:t>
            </a:r>
            <a:r>
              <a:rPr lang="en-US" altLang="zh-CN" sz="1400" dirty="0">
                <a:latin typeface="Verdana" panose="020B0604030504040204" charset="0"/>
                <a:cs typeface="Verdana" panose="020B0604030504040204" charset="0"/>
                <a:sym typeface="+mn-ea"/>
              </a:rPr>
              <a:t>Consultant General Surgeon and Consultant Laparoscopic Surgeon at  </a:t>
            </a:r>
            <a:r>
              <a:rPr lang="en-US" altLang="zh-CN" sz="1400" dirty="0" err="1">
                <a:latin typeface="Verdana" panose="020B0604030504040204" charset="0"/>
                <a:cs typeface="Verdana" panose="020B0604030504040204" charset="0"/>
                <a:sym typeface="+mn-ea"/>
              </a:rPr>
              <a:t>Gleneagle</a:t>
            </a:r>
            <a:r>
              <a:rPr lang="en-US" altLang="zh-CN" sz="1400" dirty="0">
                <a:latin typeface="Verdana" panose="020B0604030504040204" charset="0"/>
                <a:cs typeface="Verdana" panose="020B0604030504040204" charset="0"/>
                <a:sym typeface="+mn-ea"/>
              </a:rPr>
              <a:t> Hospital and Mount Elizabeth Hospital in Singapore, where h</a:t>
            </a:r>
            <a:r>
              <a:rPr lang="en-US" altLang="zh-CN" sz="1400" b="0" dirty="0">
                <a:latin typeface="Verdana" panose="020B0604030504040204" charset="0"/>
                <a:cs typeface="Verdana" panose="020B0604030504040204" charset="0"/>
              </a:rPr>
              <a:t>e has his private practice. </a:t>
            </a:r>
            <a:endParaRPr lang="en-US" altLang="zh-CN" sz="1400" dirty="0">
              <a:latin typeface="Verdana" panose="020B0604030504040204" charset="0"/>
              <a:cs typeface="Verdana" panose="020B0604030504040204" charset="0"/>
            </a:endParaRPr>
          </a:p>
        </p:txBody>
      </p:sp>
      <p:sp>
        <p:nvSpPr>
          <p:cNvPr id="5" name="文本框 4"/>
          <p:cNvSpPr txBox="1"/>
          <p:nvPr/>
        </p:nvSpPr>
        <p:spPr>
          <a:xfrm>
            <a:off x="1628754" y="4301021"/>
            <a:ext cx="3527678" cy="954107"/>
          </a:xfrm>
          <a:prstGeom prst="rect">
            <a:avLst/>
          </a:prstGeom>
          <a:noFill/>
        </p:spPr>
        <p:txBody>
          <a:bodyPr wrap="square" rtlCol="0" anchor="t">
            <a:spAutoFit/>
          </a:bodyPr>
          <a:lstStyle/>
          <a:p>
            <a:r>
              <a:rPr lang="en-US" altLang="zh-CN" sz="1400" b="1" dirty="0" err="1">
                <a:latin typeface="Verdana" panose="020B0604030504040204" charset="0"/>
                <a:cs typeface="Verdana" panose="020B0604030504040204" charset="0"/>
              </a:rPr>
              <a:t>Tiina</a:t>
            </a:r>
            <a:r>
              <a:rPr lang="en-US" altLang="zh-CN" sz="1400" b="1" dirty="0">
                <a:latin typeface="Verdana" panose="020B0604030504040204" charset="0"/>
                <a:cs typeface="Verdana" panose="020B0604030504040204" charset="0"/>
              </a:rPr>
              <a:t> </a:t>
            </a:r>
            <a:r>
              <a:rPr lang="en-US" altLang="zh-CN" sz="1400" b="1" dirty="0" err="1">
                <a:latin typeface="Verdana" panose="020B0604030504040204" charset="0"/>
                <a:cs typeface="Verdana" panose="020B0604030504040204" charset="0"/>
              </a:rPr>
              <a:t>Laiho</a:t>
            </a:r>
            <a:r>
              <a:rPr lang="en-US" altLang="zh-CN" sz="1400" dirty="0">
                <a:latin typeface="Verdana" panose="020B0604030504040204" charset="0"/>
                <a:cs typeface="Verdana" panose="020B0604030504040204" charset="0"/>
              </a:rPr>
              <a:t>, </a:t>
            </a:r>
            <a:r>
              <a:rPr lang="en-US" altLang="zh-CN" sz="1400" dirty="0">
                <a:latin typeface="Verdana" panose="020B0604030504040204" charset="0"/>
                <a:cs typeface="Verdana" panose="020B0604030504040204" charset="0"/>
                <a:sym typeface="+mn-ea"/>
              </a:rPr>
              <a:t> Head of services and </a:t>
            </a:r>
            <a:r>
              <a:rPr lang="en-US" altLang="zh-CN" sz="1400" dirty="0" err="1">
                <a:latin typeface="Verdana" panose="020B0604030504040204" charset="0"/>
                <a:cs typeface="Verdana" panose="020B0604030504040204" charset="0"/>
                <a:sym typeface="+mn-ea"/>
              </a:rPr>
              <a:t>comms</a:t>
            </a:r>
            <a:r>
              <a:rPr lang="en-US" altLang="zh-CN" sz="1400" dirty="0">
                <a:latin typeface="Verdana" panose="020B0604030504040204" charset="0"/>
                <a:cs typeface="Verdana" panose="020B0604030504040204" charset="0"/>
                <a:sym typeface="+mn-ea"/>
              </a:rPr>
              <a:t> at CLIC Innovation Ltd &amp; </a:t>
            </a:r>
            <a:r>
              <a:rPr lang="en-US" altLang="zh-CN" sz="1400" dirty="0" err="1">
                <a:latin typeface="Verdana" panose="020B0604030504040204" charset="0"/>
                <a:cs typeface="Verdana" panose="020B0604030504040204" charset="0"/>
                <a:sym typeface="+mn-ea"/>
              </a:rPr>
              <a:t>Innoboost</a:t>
            </a:r>
            <a:r>
              <a:rPr lang="en-US" altLang="zh-CN" sz="1400" dirty="0">
                <a:latin typeface="Verdana" panose="020B0604030504040204" charset="0"/>
                <a:cs typeface="Verdana" panose="020B0604030504040204" charset="0"/>
                <a:sym typeface="+mn-ea"/>
              </a:rPr>
              <a:t> Manager of </a:t>
            </a:r>
            <a:r>
              <a:rPr lang="en-US" altLang="zh-CN" sz="1400" dirty="0" err="1">
                <a:latin typeface="Verdana" panose="020B0604030504040204" charset="0"/>
                <a:cs typeface="Verdana" panose="020B0604030504040204" charset="0"/>
                <a:sym typeface="+mn-ea"/>
              </a:rPr>
              <a:t>Haaga-Helia</a:t>
            </a:r>
            <a:r>
              <a:rPr lang="en-US" altLang="zh-CN" sz="1400" dirty="0">
                <a:latin typeface="Verdana" panose="020B0604030504040204" charset="0"/>
                <a:cs typeface="Verdana" panose="020B0604030504040204" charset="0"/>
                <a:sym typeface="+mn-ea"/>
              </a:rPr>
              <a:t> University of Applied Sciences.</a:t>
            </a:r>
            <a:endParaRPr lang="en-US" altLang="zh-CN" sz="1400" dirty="0">
              <a:latin typeface="Verdana" panose="020B0604030504040204" charset="0"/>
              <a:cs typeface="Verdana" panose="020B0604030504040204" charset="0"/>
              <a:sym typeface="+mn-ea"/>
            </a:endParaRPr>
          </a:p>
        </p:txBody>
      </p:sp>
      <p:pic>
        <p:nvPicPr>
          <p:cNvPr id="6" name="图片 5"/>
          <p:cNvPicPr>
            <a:picLocks noChangeAspect="1"/>
          </p:cNvPicPr>
          <p:nvPr/>
        </p:nvPicPr>
        <p:blipFill>
          <a:blip r:embed="rId6"/>
          <a:stretch>
            <a:fillRect/>
          </a:stretch>
        </p:blipFill>
        <p:spPr>
          <a:xfrm>
            <a:off x="346865" y="4221088"/>
            <a:ext cx="1077021" cy="1077021"/>
          </a:xfrm>
          <a:prstGeom prst="rect">
            <a:avLst/>
          </a:prstGeom>
        </p:spPr>
      </p:pic>
      <p:sp>
        <p:nvSpPr>
          <p:cNvPr id="2" name="文本框 1"/>
          <p:cNvSpPr txBox="1"/>
          <p:nvPr/>
        </p:nvSpPr>
        <p:spPr>
          <a:xfrm>
            <a:off x="2047875" y="469900"/>
            <a:ext cx="5080000" cy="460375"/>
          </a:xfrm>
          <a:prstGeom prst="rect">
            <a:avLst/>
          </a:prstGeom>
          <a:noFill/>
          <a:ln w="9525">
            <a:noFill/>
          </a:ln>
        </p:spPr>
        <p:txBody>
          <a:bodyPr>
            <a:spAutoFit/>
          </a:bodyPr>
          <a:lstStyle/>
          <a:p>
            <a:pPr indent="0"/>
            <a:r>
              <a:rPr lang="en-US" sz="2400" b="1" dirty="0">
                <a:latin typeface="微软雅黑" panose="020B0503020204020204" pitchFamily="34" charset="-122"/>
                <a:ea typeface="微软雅黑" panose="020B0503020204020204" pitchFamily="34" charset="-122"/>
              </a:rPr>
              <a:t>Advisors (part)</a:t>
            </a:r>
            <a:endParaRPr lang="en-US" sz="2400" b="1" dirty="0">
              <a:latin typeface="微软雅黑" panose="020B0503020204020204" pitchFamily="34" charset="-122"/>
              <a:ea typeface="微软雅黑" panose="020B0503020204020204" pitchFamily="34" charset="-122"/>
            </a:endParaRPr>
          </a:p>
        </p:txBody>
      </p:sp>
      <p:pic>
        <p:nvPicPr>
          <p:cNvPr id="4" name="图片 3" descr="微信图片_20190105200504"/>
          <p:cNvPicPr>
            <a:picLocks noChangeAspect="1"/>
          </p:cNvPicPr>
          <p:nvPr/>
        </p:nvPicPr>
        <p:blipFill>
          <a:blip r:embed="rId7"/>
          <a:srcRect l="25542" t="25554" r="40527" b="37686"/>
          <a:stretch>
            <a:fillRect/>
          </a:stretch>
        </p:blipFill>
        <p:spPr>
          <a:xfrm>
            <a:off x="5438510" y="1271988"/>
            <a:ext cx="1240155" cy="1343660"/>
          </a:xfrm>
          <a:prstGeom prst="rect">
            <a:avLst/>
          </a:prstGeom>
        </p:spPr>
      </p:pic>
      <p:sp>
        <p:nvSpPr>
          <p:cNvPr id="7" name="文本框 6"/>
          <p:cNvSpPr txBox="1"/>
          <p:nvPr/>
        </p:nvSpPr>
        <p:spPr>
          <a:xfrm>
            <a:off x="6778736" y="1257734"/>
            <a:ext cx="5303530" cy="1384995"/>
          </a:xfrm>
          <a:prstGeom prst="rect">
            <a:avLst/>
          </a:prstGeom>
          <a:noFill/>
          <a:ln w="9525">
            <a:noFill/>
          </a:ln>
        </p:spPr>
        <p:txBody>
          <a:bodyPr wrap="square">
            <a:spAutoFit/>
          </a:bodyPr>
          <a:lstStyle/>
          <a:p>
            <a:pPr algn="l"/>
            <a:r>
              <a:rPr lang="en-US" altLang="zh-CN" sz="1400" b="1" dirty="0">
                <a:latin typeface="Verdana" panose="020B0604030504040204" charset="0"/>
                <a:cs typeface="Verdana" panose="020B0604030504040204" charset="0"/>
              </a:rPr>
              <a:t>Tseng Cheng Hui</a:t>
            </a:r>
            <a:r>
              <a:rPr lang="en-US" altLang="zh-CN" sz="1400" b="0" dirty="0">
                <a:latin typeface="Verdana" panose="020B0604030504040204" charset="0"/>
                <a:cs typeface="Verdana" panose="020B0604030504040204" charset="0"/>
              </a:rPr>
              <a:t>, founder and former CEO of United World Chinese Bank, Former Vice-President of the Shanghai </a:t>
            </a:r>
            <a:r>
              <a:rPr lang="en-US" altLang="zh-CN" sz="1400" b="0" dirty="0" err="1">
                <a:latin typeface="Verdana" panose="020B0604030504040204" charset="0"/>
                <a:cs typeface="Verdana" panose="020B0604030504040204" charset="0"/>
              </a:rPr>
              <a:t>Ruidong</a:t>
            </a:r>
            <a:r>
              <a:rPr lang="en-US" altLang="zh-CN" sz="1400" b="0" dirty="0">
                <a:latin typeface="Verdana" panose="020B0604030504040204" charset="0"/>
                <a:cs typeface="Verdana" panose="020B0604030504040204" charset="0"/>
              </a:rPr>
              <a:t> Hospital. </a:t>
            </a:r>
            <a:endParaRPr lang="en-US" altLang="zh-CN" sz="1400" b="0" dirty="0">
              <a:latin typeface="Verdana" panose="020B0604030504040204" charset="0"/>
              <a:cs typeface="Verdana" panose="020B0604030504040204" charset="0"/>
            </a:endParaRPr>
          </a:p>
          <a:p>
            <a:pPr algn="l"/>
            <a:endParaRPr lang="en-US" altLang="zh-CN" sz="1400" dirty="0">
              <a:latin typeface="Verdana" panose="020B0604030504040204" charset="0"/>
              <a:cs typeface="Verdana" panose="020B0604030504040204" charset="0"/>
            </a:endParaRPr>
          </a:p>
          <a:p>
            <a:pPr algn="l"/>
            <a:r>
              <a:rPr lang="en-US" altLang="zh-CN" sz="1400" dirty="0">
                <a:latin typeface="Verdana" panose="020B0604030504040204" charset="0"/>
                <a:cs typeface="Verdana" panose="020B0604030504040204" charset="0"/>
              </a:rPr>
              <a:t>MBA of Taiwan University and Master of Law of Chinese Culture University.</a:t>
            </a:r>
            <a:endParaRPr lang="en-US" altLang="zh-CN" sz="1400" dirty="0">
              <a:latin typeface="Verdana" panose="020B0604030504040204" charset="0"/>
              <a:cs typeface="Verdana" panose="020B0604030504040204" charset="0"/>
            </a:endParaRPr>
          </a:p>
        </p:txBody>
      </p:sp>
      <p:sp>
        <p:nvSpPr>
          <p:cNvPr id="3" name="灯片编号占位符 1"/>
          <p:cNvSpPr>
            <a:spLocks noGrp="1"/>
          </p:cNvSpPr>
          <p:nvPr/>
        </p:nvSpPr>
        <p:spPr>
          <a:xfrm>
            <a:off x="9588611" y="9098662"/>
            <a:ext cx="2057400" cy="273844"/>
          </a:xfrm>
          <a:prstGeom prst="rect">
            <a:avLst/>
          </a:prstGeom>
        </p:spPr>
        <p:txBody>
          <a:bodyPr lIns="68580" tIns="34290" rIns="68580" bIns="34290"/>
          <a:lstStyle>
            <a:defPPr>
              <a:defRPr lang="zh-CN"/>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a:lstStyle>
          <a:p>
            <a:fld id="{7D9BB5D0-35E4-459D-AEF3-FE4D7C45CC19}" type="slidenum">
              <a:rPr lang="en-US" altLang="zh-CN" smtClean="0"/>
            </a:fld>
            <a:endParaRPr lang="zh-CN" altLang="en-US"/>
          </a:p>
        </p:txBody>
      </p:sp>
      <p:sp>
        <p:nvSpPr>
          <p:cNvPr id="10" name="灯片编号占位符 1"/>
          <p:cNvSpPr>
            <a:spLocks noGrp="1"/>
          </p:cNvSpPr>
          <p:nvPr/>
        </p:nvSpPr>
        <p:spPr>
          <a:xfrm>
            <a:off x="10049510" y="6365558"/>
            <a:ext cx="2057400" cy="273844"/>
          </a:xfrm>
          <a:prstGeom prst="rect">
            <a:avLst/>
          </a:prstGeom>
        </p:spPr>
        <p:txBody>
          <a:bodyPr lIns="68580" tIns="34290" rIns="68580" bIns="34290"/>
          <a:lstStyle>
            <a:defPPr>
              <a:defRPr lang="zh-CN"/>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a:lstStyle>
          <a:p>
            <a:fld id="{7D9BB5D0-35E4-459D-AEF3-FE4D7C45CC19}" type="slidenum">
              <a:rPr lang="en-US" altLang="zh-CN"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文本框 106"/>
          <p:cNvSpPr txBox="1"/>
          <p:nvPr/>
        </p:nvSpPr>
        <p:spPr>
          <a:xfrm>
            <a:off x="1065882" y="1130960"/>
            <a:ext cx="5337175" cy="3856355"/>
          </a:xfrm>
          <a:prstGeom prst="rect">
            <a:avLst/>
          </a:prstGeom>
          <a:noFill/>
          <a:ln w="9525">
            <a:noFill/>
          </a:ln>
        </p:spPr>
        <p:txBody>
          <a:bodyPr wrap="square">
            <a:spAutoFit/>
          </a:bodyPr>
          <a:lstStyle/>
          <a:p>
            <a:pPr indent="0">
              <a:lnSpc>
                <a:spcPct val="170000"/>
              </a:lnSpc>
            </a:pPr>
            <a:r>
              <a:rPr lang="en-US" altLang="zh-CN" b="1" dirty="0">
                <a:latin typeface="Verdana" panose="020B0604030504040204" charset="0"/>
                <a:cs typeface="Verdana" panose="020B0604030504040204" charset="0"/>
              </a:rPr>
              <a:t>Edwin </a:t>
            </a:r>
            <a:r>
              <a:rPr lang="en-US" altLang="zh-CN" b="1" dirty="0" err="1">
                <a:latin typeface="Verdana" panose="020B0604030504040204" charset="0"/>
                <a:cs typeface="Verdana" panose="020B0604030504040204" charset="0"/>
              </a:rPr>
              <a:t>Ngoi</a:t>
            </a:r>
            <a:endParaRPr lang="en-US" altLang="zh-CN" b="1" dirty="0">
              <a:latin typeface="Verdana" panose="020B0604030504040204" charset="0"/>
              <a:cs typeface="Verdana" panose="020B0604030504040204" charset="0"/>
            </a:endParaRPr>
          </a:p>
          <a:p>
            <a:pPr indent="0">
              <a:lnSpc>
                <a:spcPct val="170000"/>
              </a:lnSpc>
            </a:pPr>
            <a:r>
              <a:rPr b="0" dirty="0">
                <a:latin typeface="微软雅黑" panose="020B0503020204020204" pitchFamily="34" charset="-122"/>
                <a:ea typeface="微软雅黑" panose="020B0503020204020204" pitchFamily="34" charset="-122"/>
              </a:rPr>
              <a:t>Founder/CEO</a:t>
            </a:r>
            <a:endParaRPr b="0" dirty="0">
              <a:latin typeface="微软雅黑" panose="020B0503020204020204" pitchFamily="34" charset="-122"/>
              <a:ea typeface="微软雅黑" panose="020B0503020204020204" pitchFamily="34" charset="-122"/>
            </a:endParaRPr>
          </a:p>
          <a:p>
            <a:pPr indent="0">
              <a:lnSpc>
                <a:spcPct val="170000"/>
              </a:lnSpc>
            </a:pPr>
            <a:r>
              <a:rPr lang="en-US" altLang="zh-CN" dirty="0">
                <a:solidFill>
                  <a:prstClr val="black"/>
                </a:solidFill>
                <a:latin typeface="微软雅黑" panose="020B0503020204020204" pitchFamily="34" charset="-122"/>
                <a:ea typeface="微软雅黑" panose="020B0503020204020204" pitchFamily="34" charset="-122"/>
                <a:sym typeface="+mn-ea"/>
              </a:rPr>
              <a:t>NHC Sports Management Center</a:t>
            </a:r>
            <a:endParaRPr lang="en-US" altLang="zh-CN" dirty="0">
              <a:solidFill>
                <a:prstClr val="black"/>
              </a:solidFill>
              <a:latin typeface="微软雅黑" panose="020B0503020204020204" pitchFamily="34" charset="-122"/>
              <a:ea typeface="微软雅黑" panose="020B0503020204020204" pitchFamily="34" charset="-122"/>
              <a:sym typeface="+mn-ea"/>
            </a:endParaRPr>
          </a:p>
          <a:p>
            <a:pPr indent="0">
              <a:lnSpc>
                <a:spcPct val="170000"/>
              </a:lnSpc>
            </a:pPr>
            <a:r>
              <a:rPr lang="en-US" altLang="zh-CN" dirty="0">
                <a:solidFill>
                  <a:prstClr val="black"/>
                </a:solidFill>
                <a:latin typeface="微软雅黑" panose="020B0503020204020204" pitchFamily="34" charset="-122"/>
                <a:ea typeface="微软雅黑" panose="020B0503020204020204" pitchFamily="34" charset="-122"/>
                <a:sym typeface="+mn-ea"/>
              </a:rPr>
              <a:t>NHC Health International  Innovation Center </a:t>
            </a:r>
            <a:r>
              <a:rPr lang="zh-CN" altLang="en-US" dirty="0">
                <a:solidFill>
                  <a:prstClr val="black"/>
                </a:solidFill>
                <a:latin typeface="微软雅黑" panose="020B0503020204020204" pitchFamily="34" charset="-122"/>
                <a:ea typeface="微软雅黑" panose="020B0503020204020204" pitchFamily="34" charset="-122"/>
                <a:sym typeface="+mn-ea"/>
              </a:rPr>
              <a:t>（</a:t>
            </a:r>
            <a:r>
              <a:rPr lang="en-US" altLang="zh-CN" dirty="0">
                <a:solidFill>
                  <a:prstClr val="black"/>
                </a:solidFill>
                <a:latin typeface="微软雅黑" panose="020B0503020204020204" pitchFamily="34" charset="-122"/>
                <a:ea typeface="微软雅黑" panose="020B0503020204020204" pitchFamily="34" charset="-122"/>
                <a:sym typeface="+mn-ea"/>
              </a:rPr>
              <a:t>Suzhou</a:t>
            </a:r>
            <a:r>
              <a:rPr lang="zh-CN" altLang="en-US" dirty="0">
                <a:solidFill>
                  <a:prstClr val="black"/>
                </a:solidFill>
                <a:latin typeface="微软雅黑" panose="020B0503020204020204" pitchFamily="34" charset="-122"/>
                <a:ea typeface="微软雅黑" panose="020B0503020204020204" pitchFamily="34" charset="-122"/>
                <a:sym typeface="+mn-ea"/>
              </a:rPr>
              <a:t>）</a:t>
            </a:r>
            <a:r>
              <a:rPr lang="en-US" altLang="zh-CN" dirty="0">
                <a:solidFill>
                  <a:prstClr val="black"/>
                </a:solidFill>
                <a:latin typeface="微软雅黑" panose="020B0503020204020204" pitchFamily="34" charset="-122"/>
                <a:ea typeface="微软雅黑" panose="020B0503020204020204" pitchFamily="34" charset="-122"/>
                <a:sym typeface="+mn-ea"/>
              </a:rPr>
              <a:t>Co. Ltd.</a:t>
            </a:r>
            <a:endParaRPr lang="en-US" altLang="zh-CN" dirty="0">
              <a:solidFill>
                <a:prstClr val="black"/>
              </a:solidFill>
              <a:latin typeface="微软雅黑" panose="020B0503020204020204" pitchFamily="34" charset="-122"/>
              <a:ea typeface="微软雅黑" panose="020B0503020204020204" pitchFamily="34" charset="-122"/>
              <a:sym typeface="+mn-ea"/>
            </a:endParaRPr>
          </a:p>
          <a:p>
            <a:pPr>
              <a:lnSpc>
                <a:spcPct val="170000"/>
              </a:lnSpc>
            </a:pPr>
            <a:r>
              <a:rPr lang="en-US" altLang="zh-CN" dirty="0">
                <a:latin typeface="Verdana" panose="020B0604030504040204"/>
                <a:cs typeface="Verdana" panose="020B0604030504040204"/>
              </a:rPr>
              <a:t>Tel</a:t>
            </a:r>
            <a:r>
              <a:rPr lang="zh-CN" altLang="en-US" dirty="0">
                <a:latin typeface="Verdana" panose="020B0604030504040204"/>
                <a:cs typeface="Verdana" panose="020B0604030504040204"/>
              </a:rPr>
              <a:t>：   </a:t>
            </a:r>
            <a:r>
              <a:rPr lang="en-US" altLang="zh-CN" dirty="0">
                <a:latin typeface="Verdana" panose="020B0604030504040204"/>
                <a:cs typeface="Verdana" panose="020B0604030504040204"/>
              </a:rPr>
              <a:t>0512-63168716</a:t>
            </a:r>
            <a:endParaRPr lang="en-US" altLang="zh-CN" dirty="0">
              <a:latin typeface="Verdana" panose="020B0604030504040204"/>
              <a:cs typeface="Verdana" panose="020B0604030504040204"/>
            </a:endParaRPr>
          </a:p>
          <a:p>
            <a:pPr>
              <a:lnSpc>
                <a:spcPct val="170000"/>
              </a:lnSpc>
            </a:pPr>
            <a:r>
              <a:rPr lang="en-US" altLang="zh-CN" dirty="0">
                <a:latin typeface="Verdana" panose="020B0604030504040204"/>
                <a:cs typeface="Verdana" panose="020B0604030504040204"/>
              </a:rPr>
              <a:t>          0512-63168711</a:t>
            </a:r>
            <a:endParaRPr lang="en-US" altLang="zh-CN" dirty="0">
              <a:latin typeface="Verdana" panose="020B0604030504040204"/>
              <a:cs typeface="Verdana" panose="020B0604030504040204"/>
            </a:endParaRPr>
          </a:p>
          <a:p>
            <a:pPr indent="0">
              <a:lnSpc>
                <a:spcPct val="170000"/>
              </a:lnSpc>
            </a:pPr>
            <a:endParaRPr lang="en-US" altLang="zh-CN" dirty="0">
              <a:latin typeface="微软雅黑" panose="020B0503020204020204" pitchFamily="34" charset="-122"/>
              <a:ea typeface="微软雅黑" panose="020B0503020204020204" pitchFamily="34" charset="-122"/>
              <a:cs typeface="Verdana" panose="020B0604030504040204" charset="0"/>
              <a:sym typeface="+mn-ea"/>
            </a:endParaRPr>
          </a:p>
        </p:txBody>
      </p:sp>
      <p:pic>
        <p:nvPicPr>
          <p:cNvPr id="5" name="图片 4"/>
          <p:cNvPicPr>
            <a:picLocks noChangeAspect="1"/>
          </p:cNvPicPr>
          <p:nvPr/>
        </p:nvPicPr>
        <p:blipFill>
          <a:blip r:embed="rId1"/>
          <a:srcRect l="747" t="21458" r="1281" b="14074"/>
          <a:stretch>
            <a:fillRect/>
          </a:stretch>
        </p:blipFill>
        <p:spPr>
          <a:xfrm>
            <a:off x="1066165" y="4383405"/>
            <a:ext cx="9470390" cy="2381250"/>
          </a:xfrm>
          <a:prstGeom prst="rect">
            <a:avLst/>
          </a:prstGeom>
        </p:spPr>
      </p:pic>
      <p:sp>
        <p:nvSpPr>
          <p:cNvPr id="7" name="文本框 6"/>
          <p:cNvSpPr txBox="1"/>
          <p:nvPr/>
        </p:nvSpPr>
        <p:spPr>
          <a:xfrm>
            <a:off x="6966585" y="1632585"/>
            <a:ext cx="4321810" cy="2194560"/>
          </a:xfrm>
          <a:prstGeom prst="rect">
            <a:avLst/>
          </a:prstGeom>
          <a:noFill/>
        </p:spPr>
        <p:txBody>
          <a:bodyPr wrap="square" rtlCol="0" anchor="t">
            <a:spAutoFit/>
          </a:bodyPr>
          <a:lstStyle/>
          <a:p>
            <a:pPr>
              <a:lnSpc>
                <a:spcPct val="90000"/>
              </a:lnSpc>
            </a:pPr>
            <a:r>
              <a:rPr lang="en-US" altLang="zh-CN" sz="2000" dirty="0">
                <a:latin typeface="Verdana" panose="020B0604030504040204" charset="0"/>
                <a:cs typeface="Verdana" panose="020B0604030504040204" charset="0"/>
                <a:sym typeface="+mn-ea"/>
              </a:rPr>
              <a:t>Website: www.nhcsports.cn</a:t>
            </a:r>
            <a:endParaRPr lang="en-US" altLang="zh-CN" sz="2000" dirty="0">
              <a:latin typeface="Verdana" panose="020B0604030504040204" charset="0"/>
              <a:cs typeface="Verdana" panose="020B0604030504040204" charset="0"/>
              <a:sym typeface="+mn-ea"/>
            </a:endParaRPr>
          </a:p>
          <a:p>
            <a:pPr>
              <a:lnSpc>
                <a:spcPct val="90000"/>
              </a:lnSpc>
            </a:pPr>
            <a:endParaRPr lang="en-US" altLang="zh-CN" dirty="0">
              <a:latin typeface="Verdana" panose="020B0604030504040204" charset="0"/>
              <a:cs typeface="Verdana" panose="020B0604030504040204" charset="0"/>
              <a:sym typeface="+mn-ea"/>
            </a:endParaRPr>
          </a:p>
          <a:p>
            <a:pPr>
              <a:lnSpc>
                <a:spcPct val="90000"/>
              </a:lnSpc>
            </a:pPr>
            <a:r>
              <a:rPr lang="en-US" altLang="zh-CN" dirty="0">
                <a:latin typeface="Verdana" panose="020B0604030504040204" charset="0"/>
                <a:cs typeface="Verdana" panose="020B0604030504040204" charset="0"/>
                <a:sym typeface="+mn-ea"/>
              </a:rPr>
              <a:t>Email: </a:t>
            </a:r>
            <a:r>
              <a:rPr lang="en-US" altLang="zh-CN" dirty="0">
                <a:latin typeface="Verdana" panose="020B0604030504040204" charset="0"/>
                <a:cs typeface="Verdana" panose="020B0604030504040204" charset="0"/>
                <a:sym typeface="+mn-ea"/>
                <a:hlinkClick r:id="rId2"/>
              </a:rPr>
              <a:t>edwinngoi@NHCsports.cn</a:t>
            </a:r>
            <a:r>
              <a:rPr lang="en-US" altLang="zh-CN" dirty="0">
                <a:latin typeface="Verdana" panose="020B0604030504040204" charset="0"/>
                <a:cs typeface="Verdana" panose="020B0604030504040204" charset="0"/>
                <a:sym typeface="+mn-ea"/>
              </a:rPr>
              <a:t> </a:t>
            </a:r>
            <a:endParaRPr lang="en-US" altLang="zh-CN" sz="2000" dirty="0">
              <a:latin typeface="Verdana" panose="020B0604030504040204" charset="0"/>
              <a:cs typeface="Verdana" panose="020B0604030504040204" charset="0"/>
              <a:sym typeface="+mn-ea"/>
            </a:endParaRPr>
          </a:p>
          <a:p>
            <a:pPr indent="0">
              <a:lnSpc>
                <a:spcPct val="200000"/>
              </a:lnSpc>
              <a:buFont typeface="Arial" panose="020B0604020202020204" pitchFamily="34" charset="0"/>
              <a:buNone/>
            </a:pPr>
            <a:r>
              <a:rPr lang="en-US" dirty="0">
                <a:latin typeface="微软雅黑" panose="020B0503020204020204" pitchFamily="34" charset="-122"/>
                <a:ea typeface="微软雅黑" panose="020B0503020204020204" pitchFamily="34" charset="-122"/>
                <a:sym typeface="+mn-ea"/>
              </a:rPr>
              <a:t>Unit </a:t>
            </a:r>
            <a:r>
              <a:rPr dirty="0">
                <a:latin typeface="微软雅黑" panose="020B0503020204020204" pitchFamily="34" charset="-122"/>
                <a:ea typeface="微软雅黑" panose="020B0503020204020204" pitchFamily="34" charset="-122"/>
                <a:sym typeface="+mn-ea"/>
              </a:rPr>
              <a:t>1</a:t>
            </a:r>
            <a:r>
              <a:rPr lang="en-US" dirty="0">
                <a:latin typeface="微软雅黑" panose="020B0503020204020204" pitchFamily="34" charset="-122"/>
                <a:ea typeface="微软雅黑" panose="020B0503020204020204" pitchFamily="34" charset="-122"/>
                <a:sym typeface="+mn-ea"/>
              </a:rPr>
              <a:t>704</a:t>
            </a:r>
            <a:r>
              <a:rPr dirty="0">
                <a:latin typeface="微软雅黑" panose="020B0503020204020204" pitchFamily="34" charset="-122"/>
                <a:ea typeface="微软雅黑" panose="020B0503020204020204" pitchFamily="34" charset="-122"/>
                <a:sym typeface="+mn-ea"/>
              </a:rPr>
              <a:t>, Dao Valley, No. 500, Shui </a:t>
            </a:r>
            <a:endParaRPr dirty="0">
              <a:latin typeface="微软雅黑" panose="020B0503020204020204" pitchFamily="34" charset="-122"/>
              <a:ea typeface="微软雅黑" panose="020B0503020204020204" pitchFamily="34" charset="-122"/>
              <a:sym typeface="+mn-ea"/>
            </a:endParaRPr>
          </a:p>
          <a:p>
            <a:pPr>
              <a:lnSpc>
                <a:spcPct val="90000"/>
              </a:lnSpc>
            </a:pPr>
            <a:r>
              <a:rPr dirty="0">
                <a:latin typeface="微软雅黑" panose="020B0503020204020204" pitchFamily="34" charset="-122"/>
                <a:ea typeface="微软雅黑" panose="020B0503020204020204" pitchFamily="34" charset="-122"/>
                <a:sym typeface="+mn-ea"/>
              </a:rPr>
              <a:t>Xiu Road, Wujiang District, Suzhou 215200</a:t>
            </a:r>
            <a:endParaRPr dirty="0">
              <a:latin typeface="微软雅黑" panose="020B0503020204020204" pitchFamily="34" charset="-122"/>
              <a:ea typeface="微软雅黑" panose="020B0503020204020204" pitchFamily="34" charset="-122"/>
            </a:endParaRPr>
          </a:p>
          <a:p>
            <a:endParaRPr lang="zh-CN" altLang="en-US" dirty="0">
              <a:latin typeface="微软雅黑" panose="020B0503020204020204" pitchFamily="34" charset="-122"/>
              <a:ea typeface="微软雅黑" panose="020B0503020204020204" pitchFamily="34" charset="-122"/>
            </a:endParaRPr>
          </a:p>
        </p:txBody>
      </p:sp>
      <p:sp>
        <p:nvSpPr>
          <p:cNvPr id="2" name="文本框 1"/>
          <p:cNvSpPr txBox="1"/>
          <p:nvPr/>
        </p:nvSpPr>
        <p:spPr>
          <a:xfrm>
            <a:off x="2207568" y="393573"/>
            <a:ext cx="2540000" cy="737235"/>
          </a:xfrm>
          <a:prstGeom prst="rect">
            <a:avLst/>
          </a:prstGeom>
          <a:noFill/>
        </p:spPr>
        <p:txBody>
          <a:bodyPr wrap="square" rtlCol="0" anchor="t">
            <a:spAutoFit/>
          </a:bodyPr>
          <a:lstStyle/>
          <a:p>
            <a:r>
              <a:rPr lang="en-US" sz="2400" b="1" dirty="0">
                <a:latin typeface="微软雅黑" panose="020B0503020204020204" pitchFamily="34" charset="-122"/>
                <a:ea typeface="微软雅黑" panose="020B0503020204020204" pitchFamily="34" charset="-122"/>
                <a:sym typeface="+mn-ea"/>
              </a:rPr>
              <a:t>Contact us</a:t>
            </a:r>
            <a:endParaRPr lang="en-US" sz="2400" b="1" dirty="0">
              <a:latin typeface="微软雅黑" panose="020B0503020204020204" pitchFamily="34" charset="-122"/>
              <a:ea typeface="微软雅黑" panose="020B0503020204020204" pitchFamily="34" charset="-122"/>
              <a:sym typeface="+mn-ea"/>
            </a:endParaRPr>
          </a:p>
          <a:p>
            <a:endParaRPr lang="zh-CN" altLang="en-US" dirty="0"/>
          </a:p>
        </p:txBody>
      </p:sp>
      <p:sp>
        <p:nvSpPr>
          <p:cNvPr id="9" name="灯片编号占位符 1"/>
          <p:cNvSpPr>
            <a:spLocks noGrp="1"/>
          </p:cNvSpPr>
          <p:nvPr/>
        </p:nvSpPr>
        <p:spPr>
          <a:xfrm>
            <a:off x="10175240" y="6381433"/>
            <a:ext cx="2057400" cy="273844"/>
          </a:xfrm>
          <a:prstGeom prst="rect">
            <a:avLst/>
          </a:prstGeom>
        </p:spPr>
        <p:txBody>
          <a:bodyPr lIns="68580" tIns="34290" rIns="68580" bIns="34290"/>
          <a:lstStyle>
            <a:defPPr>
              <a:defRPr lang="zh-CN"/>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a:lstStyle>
          <a:p>
            <a:fld id="{7D9BB5D0-35E4-459D-AEF3-FE4D7C45CC19}" type="slidenum">
              <a:rPr lang="en-US" altLang="zh-CN" smtClean="0"/>
            </a:fld>
            <a:endParaRPr lang="zh-CN" altLang="en-US"/>
          </a:p>
        </p:txBody>
      </p:sp>
      <p:sp>
        <p:nvSpPr>
          <p:cNvPr id="15" name="灯片编号占位符 1"/>
          <p:cNvSpPr>
            <a:spLocks noGrp="1"/>
          </p:cNvSpPr>
          <p:nvPr/>
        </p:nvSpPr>
        <p:spPr>
          <a:xfrm>
            <a:off x="9989820" y="6588443"/>
            <a:ext cx="2057400" cy="273844"/>
          </a:xfrm>
          <a:prstGeom prst="rect">
            <a:avLst/>
          </a:prstGeom>
        </p:spPr>
        <p:txBody>
          <a:bodyPr lIns="68580" tIns="34290" rIns="68580" bIns="34290"/>
          <a:lstStyle>
            <a:defPPr>
              <a:defRPr lang="zh-CN"/>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a:lstStyle>
          <a:p>
            <a:fld id="{7D9BB5D0-35E4-459D-AEF3-FE4D7C45CC19}" type="slidenum">
              <a:rPr lang="en-US" altLang="zh-CN"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灯片编号占位符 1"/>
          <p:cNvSpPr>
            <a:spLocks noGrp="1"/>
          </p:cNvSpPr>
          <p:nvPr>
            <p:ph type="sldNum" sz="quarter" idx="4294967295"/>
          </p:nvPr>
        </p:nvSpPr>
        <p:spPr>
          <a:xfrm>
            <a:off x="9448800" y="6356350"/>
            <a:ext cx="2743200" cy="365125"/>
          </a:xfrm>
        </p:spPr>
        <p:txBody>
          <a:bodyPr/>
          <a:p>
            <a:fld id="{7D9BB5D0-35E4-459D-AEF3-FE4D7C45CC19}" type="slidenum">
              <a:rPr lang="zh-CN" altLang="en-US" smtClean="0"/>
            </a:fld>
            <a:endParaRPr lang="zh-CN" altLang="en-US"/>
          </a:p>
        </p:txBody>
      </p:sp>
      <p:sp>
        <p:nvSpPr>
          <p:cNvPr id="3" name="文本框 2"/>
          <p:cNvSpPr txBox="1"/>
          <p:nvPr/>
        </p:nvSpPr>
        <p:spPr>
          <a:xfrm>
            <a:off x="2265045" y="488950"/>
            <a:ext cx="1561465" cy="460375"/>
          </a:xfrm>
          <a:prstGeom prst="rect">
            <a:avLst/>
          </a:prstGeom>
          <a:noFill/>
        </p:spPr>
        <p:txBody>
          <a:bodyPr wrap="none" rtlCol="0" anchor="t">
            <a:spAutoFit/>
          </a:bodyPr>
          <a:p>
            <a:pPr algn="l">
              <a:buClrTx/>
              <a:buSzTx/>
              <a:buFontTx/>
            </a:pPr>
            <a:r>
              <a:rPr lang="en-US" sz="2400" b="1" dirty="0">
                <a:latin typeface="微软雅黑" panose="020B0503020204020204" pitchFamily="34" charset="-122"/>
                <a:ea typeface="微软雅黑" panose="020B0503020204020204" pitchFamily="34" charset="-122"/>
                <a:sym typeface="+mn-ea"/>
              </a:rPr>
              <a:t>Contents</a:t>
            </a:r>
            <a:endParaRPr lang="zh-CN" altLang="en-US" sz="2400" b="1" dirty="0">
              <a:solidFill>
                <a:schemeClr val="tx1"/>
              </a:solidFill>
              <a:latin typeface="微软雅黑" panose="020B0503020204020204" pitchFamily="34" charset="-122"/>
              <a:ea typeface="微软雅黑" panose="020B0503020204020204" pitchFamily="34" charset="-122"/>
              <a:sym typeface="+mn-ea"/>
            </a:endParaRPr>
          </a:p>
        </p:txBody>
      </p:sp>
      <p:sp>
        <p:nvSpPr>
          <p:cNvPr id="4" name="文本框 3"/>
          <p:cNvSpPr txBox="1"/>
          <p:nvPr/>
        </p:nvSpPr>
        <p:spPr>
          <a:xfrm>
            <a:off x="231775" y="1351915"/>
            <a:ext cx="6027420" cy="4892675"/>
          </a:xfrm>
          <a:prstGeom prst="rect">
            <a:avLst/>
          </a:prstGeom>
          <a:noFill/>
        </p:spPr>
        <p:txBody>
          <a:bodyPr wrap="square" rtlCol="0">
            <a:spAutoFit/>
          </a:bodyPr>
          <a:p>
            <a:pPr marL="514350" indent="-514350">
              <a:buFont typeface="+mj-lt"/>
              <a:buAutoNum type="arabicPeriod"/>
            </a:pPr>
            <a:r>
              <a:rPr lang="en-US" sz="2400" kern="0" spc="-5" dirty="0">
                <a:latin typeface="Calibri" panose="020F0502020204030204"/>
                <a:ea typeface="+mj-ea"/>
                <a:cs typeface="Calibri" panose="020F0502020204030204"/>
                <a:sym typeface="+mn-ea"/>
              </a:rPr>
              <a:t>Executive summary</a:t>
            </a:r>
            <a:endParaRPr lang="en-US" sz="2400" kern="0" spc="-5" dirty="0">
              <a:latin typeface="Calibri" panose="020F0502020204030204"/>
              <a:ea typeface="+mj-ea"/>
              <a:cs typeface="Calibri" panose="020F0502020204030204"/>
            </a:endParaRPr>
          </a:p>
          <a:p>
            <a:pPr marL="514350" indent="-514350">
              <a:buFont typeface="+mj-lt"/>
              <a:buAutoNum type="arabicPeriod"/>
            </a:pPr>
            <a:r>
              <a:rPr lang="en-US" sz="2400" kern="0" spc="-5" dirty="0">
                <a:latin typeface="Calibri" panose="020F0502020204030204"/>
                <a:ea typeface="+mj-ea"/>
                <a:cs typeface="Calibri" panose="020F0502020204030204"/>
                <a:sym typeface="+mn-ea"/>
              </a:rPr>
              <a:t>NHC Sports Management Center: Our roadmap</a:t>
            </a:r>
            <a:endParaRPr lang="en-US" sz="2400" kern="0" spc="-5" dirty="0">
              <a:latin typeface="Calibri" panose="020F0502020204030204"/>
              <a:ea typeface="+mj-ea"/>
              <a:cs typeface="Calibri" panose="020F0502020204030204"/>
            </a:endParaRPr>
          </a:p>
          <a:p>
            <a:pPr marL="514350" indent="-514350">
              <a:buFont typeface="+mj-lt"/>
              <a:buAutoNum type="arabicPeriod"/>
            </a:pPr>
            <a:r>
              <a:rPr lang="en-US" sz="2400" kern="0" spc="-5" dirty="0">
                <a:latin typeface="Calibri" panose="020F0502020204030204"/>
                <a:ea typeface="+mj-ea"/>
                <a:cs typeface="Calibri" panose="020F0502020204030204"/>
                <a:sym typeface="+mn-ea"/>
              </a:rPr>
              <a:t>NHC Sports Management Center: </a:t>
            </a:r>
            <a:r>
              <a:rPr lang="en-US" sz="2400" kern="0" spc="-5" dirty="0">
                <a:latin typeface="Calibri" panose="020F0502020204030204"/>
                <a:ea typeface="+mj-ea"/>
                <a:cs typeface="Calibri" panose="020F0502020204030204"/>
                <a:sym typeface="+mn-ea"/>
              </a:rPr>
              <a:t>Key product offering</a:t>
            </a:r>
            <a:endParaRPr lang="en-US" sz="2400" kern="0" spc="-5" dirty="0">
              <a:latin typeface="Calibri" panose="020F0502020204030204"/>
              <a:ea typeface="+mj-ea"/>
              <a:cs typeface="Calibri" panose="020F0502020204030204"/>
            </a:endParaRPr>
          </a:p>
          <a:p>
            <a:pPr marL="514350" indent="-514350">
              <a:buFont typeface="+mj-lt"/>
              <a:buAutoNum type="arabicPeriod"/>
            </a:pPr>
            <a:r>
              <a:rPr lang="en-US" sz="2400" kern="0" spc="-5" dirty="0">
                <a:latin typeface="Calibri" panose="020F0502020204030204"/>
                <a:ea typeface="+mj-ea"/>
                <a:cs typeface="Calibri" panose="020F0502020204030204"/>
                <a:sym typeface="+mn-ea"/>
              </a:rPr>
              <a:t> </a:t>
            </a:r>
            <a:r>
              <a:rPr lang="en-US" sz="2400" kern="0" spc="-5" dirty="0">
                <a:latin typeface="Calibri" panose="020F0502020204030204"/>
                <a:ea typeface="+mj-ea"/>
                <a:cs typeface="Calibri" panose="020F0502020204030204"/>
                <a:sym typeface="+mn-ea"/>
              </a:rPr>
              <a:t>NHC Sports Management Center app</a:t>
            </a:r>
            <a:endParaRPr lang="en-US" sz="2400" kern="0" spc="-5" dirty="0">
              <a:latin typeface="Calibri" panose="020F0502020204030204"/>
              <a:ea typeface="+mj-ea"/>
              <a:cs typeface="Calibri" panose="020F0502020204030204"/>
            </a:endParaRPr>
          </a:p>
          <a:p>
            <a:pPr marL="514350" indent="-514350">
              <a:buFont typeface="+mj-lt"/>
              <a:buAutoNum type="arabicPeriod"/>
            </a:pPr>
            <a:r>
              <a:rPr lang="en-US" sz="2400" kern="0" spc="-5" dirty="0">
                <a:latin typeface="Calibri" panose="020F0502020204030204"/>
                <a:ea typeface="+mj-ea"/>
                <a:cs typeface="Calibri" panose="020F0502020204030204"/>
                <a:sym typeface="+mn-ea"/>
              </a:rPr>
              <a:t>Haaga-Helia University of Applied Sciences's Lab 8 Suzhou</a:t>
            </a:r>
            <a:endParaRPr lang="en-US" sz="2400" kern="0" spc="-5" dirty="0">
              <a:latin typeface="Calibri" panose="020F0502020204030204"/>
              <a:ea typeface="+mj-ea"/>
              <a:cs typeface="Calibri" panose="020F0502020204030204"/>
            </a:endParaRPr>
          </a:p>
          <a:p>
            <a:pPr marL="514350" indent="-514350" algn="l">
              <a:buFont typeface="+mj-lt"/>
              <a:buAutoNum type="arabicPeriod"/>
            </a:pPr>
            <a:r>
              <a:rPr lang="en-US" sz="2400" kern="0" spc="-5" dirty="0">
                <a:latin typeface="Calibri" panose="020F0502020204030204"/>
                <a:ea typeface="+mj-ea"/>
                <a:cs typeface="Calibri" panose="020F0502020204030204"/>
                <a:sym typeface="+mn-ea"/>
              </a:rPr>
              <a:t>Haaga-Helia Project: Big Data-Big Business</a:t>
            </a:r>
            <a:endParaRPr lang="en-US" sz="2400" kern="0" spc="-5" dirty="0">
              <a:latin typeface="Calibri" panose="020F0502020204030204"/>
              <a:ea typeface="+mj-ea"/>
              <a:cs typeface="Calibri" panose="020F0502020204030204"/>
            </a:endParaRPr>
          </a:p>
          <a:p>
            <a:pPr marL="514350" indent="-514350">
              <a:buFont typeface="+mj-lt"/>
              <a:buAutoNum type="arabicPeriod"/>
            </a:pPr>
            <a:r>
              <a:rPr lang="en-US" sz="2400" kern="0" spc="-5" dirty="0">
                <a:latin typeface="Calibri" panose="020F0502020204030204"/>
                <a:ea typeface="+mj-ea"/>
                <a:cs typeface="Calibri" panose="020F0502020204030204"/>
                <a:sym typeface="+mn-ea"/>
              </a:rPr>
              <a:t>Haaga-Helia Project: NICCAP - Nordic Innovative Company Creation Acceleration Program</a:t>
            </a:r>
            <a:endParaRPr lang="en-US" sz="2400" kern="0" spc="-5" dirty="0">
              <a:latin typeface="Calibri" panose="020F0502020204030204"/>
              <a:ea typeface="+mj-ea"/>
              <a:cs typeface="Calibri" panose="020F0502020204030204"/>
            </a:endParaRPr>
          </a:p>
          <a:p>
            <a:pPr indent="0">
              <a:buFont typeface="+mj-lt"/>
              <a:buNone/>
            </a:pPr>
            <a:endParaRPr lang="en-US" sz="2400" kern="0" spc="-5" dirty="0">
              <a:latin typeface="Calibri" panose="020F0502020204030204"/>
              <a:ea typeface="+mj-ea"/>
              <a:cs typeface="Calibri" panose="020F0502020204030204"/>
            </a:endParaRPr>
          </a:p>
        </p:txBody>
      </p:sp>
      <p:sp>
        <p:nvSpPr>
          <p:cNvPr id="5" name="文本框 4"/>
          <p:cNvSpPr txBox="1"/>
          <p:nvPr/>
        </p:nvSpPr>
        <p:spPr>
          <a:xfrm>
            <a:off x="6091555" y="1351915"/>
            <a:ext cx="6202045" cy="4154170"/>
          </a:xfrm>
          <a:prstGeom prst="rect">
            <a:avLst/>
          </a:prstGeom>
          <a:noFill/>
        </p:spPr>
        <p:txBody>
          <a:bodyPr wrap="square" rtlCol="0" anchor="t">
            <a:spAutoFit/>
          </a:bodyPr>
          <a:p>
            <a:pPr marL="514350" indent="-514350">
              <a:buFont typeface="+mj-lt"/>
              <a:buAutoNum type="arabicPeriod" startAt="8"/>
            </a:pPr>
            <a:r>
              <a:rPr lang="en-US" sz="2400" kern="0" spc="-5" dirty="0">
                <a:latin typeface="Calibri" panose="020F0502020204030204"/>
                <a:ea typeface="+mj-ea"/>
                <a:cs typeface="Calibri" panose="020F0502020204030204"/>
                <a:sym typeface="+mn-ea"/>
              </a:rPr>
              <a:t>Finnish Sports Town Planning Service Program</a:t>
            </a:r>
            <a:endParaRPr lang="en-US" sz="2400" kern="0" spc="-5" dirty="0">
              <a:latin typeface="Calibri" panose="020F0502020204030204"/>
              <a:ea typeface="+mj-ea"/>
              <a:cs typeface="Calibri" panose="020F0502020204030204"/>
              <a:sym typeface="+mn-ea"/>
            </a:endParaRPr>
          </a:p>
          <a:p>
            <a:pPr marL="514350" indent="-514350">
              <a:buFont typeface="+mj-lt"/>
              <a:buAutoNum type="arabicPeriod" startAt="8"/>
            </a:pPr>
            <a:r>
              <a:rPr lang="en-US" sz="2400" kern="0" spc="-5" dirty="0">
                <a:latin typeface="Calibri" panose="020F0502020204030204"/>
                <a:ea typeface="+mj-ea"/>
                <a:cs typeface="Calibri" panose="020F0502020204030204"/>
                <a:sym typeface="+mn-ea"/>
              </a:rPr>
              <a:t>Our office allocation and future needs</a:t>
            </a:r>
            <a:endParaRPr lang="en-US" sz="2400" kern="0" spc="-5" dirty="0">
              <a:latin typeface="Calibri" panose="020F0502020204030204"/>
              <a:ea typeface="+mj-ea"/>
              <a:cs typeface="Calibri" panose="020F0502020204030204"/>
              <a:sym typeface="+mn-ea"/>
            </a:endParaRPr>
          </a:p>
          <a:p>
            <a:pPr marL="514350" indent="-514350">
              <a:buFont typeface="+mj-lt"/>
              <a:buAutoNum type="arabicPeriod" startAt="8"/>
            </a:pPr>
            <a:r>
              <a:rPr lang="en-US" sz="2400" kern="0" spc="-5" dirty="0">
                <a:latin typeface="Calibri" panose="020F0502020204030204"/>
                <a:ea typeface="+mj-ea"/>
                <a:cs typeface="Calibri" panose="020F0502020204030204"/>
                <a:sym typeface="+mn-ea"/>
              </a:rPr>
              <a:t>Three-Year Financial Forecast (RMB Million) </a:t>
            </a:r>
            <a:endParaRPr lang="en-US" sz="2400" kern="0" spc="-5" dirty="0">
              <a:latin typeface="Calibri" panose="020F0502020204030204"/>
              <a:ea typeface="+mj-ea"/>
              <a:cs typeface="Calibri" panose="020F0502020204030204"/>
            </a:endParaRPr>
          </a:p>
          <a:p>
            <a:pPr marL="514350" indent="-514350">
              <a:buFont typeface="+mj-lt"/>
              <a:buAutoNum type="arabicPeriod" startAt="8"/>
            </a:pPr>
            <a:r>
              <a:rPr lang="en-US" sz="2400" kern="0" spc="-5" dirty="0">
                <a:latin typeface="Calibri" panose="020F0502020204030204"/>
                <a:ea typeface="+mj-ea"/>
                <a:cs typeface="Calibri" panose="020F0502020204030204"/>
                <a:sym typeface="+mn-ea"/>
              </a:rPr>
              <a:t>Fund raising</a:t>
            </a:r>
            <a:endParaRPr lang="en-US" sz="2400" kern="0" spc="-5" dirty="0">
              <a:latin typeface="Calibri" panose="020F0502020204030204"/>
              <a:ea typeface="+mj-ea"/>
              <a:cs typeface="Calibri" panose="020F0502020204030204"/>
            </a:endParaRPr>
          </a:p>
          <a:p>
            <a:pPr marL="514350" indent="-514350">
              <a:buFont typeface="+mj-lt"/>
              <a:buAutoNum type="arabicPeriod" startAt="8"/>
            </a:pPr>
            <a:r>
              <a:rPr lang="en-US" sz="2400" kern="0" spc="-5" dirty="0">
                <a:latin typeface="Calibri" panose="020F0502020204030204"/>
                <a:ea typeface="+mj-ea"/>
                <a:cs typeface="Calibri" panose="020F0502020204030204"/>
                <a:sym typeface="+mn-ea"/>
              </a:rPr>
              <a:t>Exit strategy</a:t>
            </a:r>
            <a:endParaRPr lang="en-US" sz="2400" kern="0" spc="-5" dirty="0">
              <a:latin typeface="Calibri" panose="020F0502020204030204"/>
              <a:ea typeface="+mj-ea"/>
              <a:cs typeface="Calibri" panose="020F0502020204030204"/>
            </a:endParaRPr>
          </a:p>
          <a:p>
            <a:pPr marL="514350" indent="-514350">
              <a:buFont typeface="+mj-lt"/>
              <a:buAutoNum type="arabicPeriod" startAt="8"/>
            </a:pPr>
            <a:r>
              <a:rPr lang="en-US" sz="2400" kern="0" spc="-5" dirty="0">
                <a:latin typeface="Calibri" panose="020F0502020204030204"/>
                <a:ea typeface="+mj-ea"/>
                <a:cs typeface="Calibri" panose="020F0502020204030204"/>
                <a:sym typeface="+mn-ea"/>
              </a:rPr>
              <a:t>Our partners</a:t>
            </a:r>
            <a:endParaRPr lang="en-US" sz="2400" kern="0" spc="-5" dirty="0">
              <a:latin typeface="Calibri" panose="020F0502020204030204"/>
              <a:ea typeface="+mj-ea"/>
              <a:cs typeface="Calibri" panose="020F0502020204030204"/>
            </a:endParaRPr>
          </a:p>
          <a:p>
            <a:pPr marL="514350" indent="-514350">
              <a:buFont typeface="+mj-lt"/>
              <a:buAutoNum type="arabicPeriod" startAt="8"/>
            </a:pPr>
            <a:r>
              <a:rPr lang="en-US" sz="2400" kern="0" spc="-5" dirty="0">
                <a:latin typeface="Calibri" panose="020F0502020204030204"/>
                <a:ea typeface="+mj-ea"/>
                <a:cs typeface="Calibri" panose="020F0502020204030204"/>
                <a:sym typeface="+mn-ea"/>
              </a:rPr>
              <a:t> Marketing events in 2018-2020</a:t>
            </a:r>
            <a:endParaRPr lang="en-US" sz="2400" kern="0" spc="-5" dirty="0">
              <a:latin typeface="Calibri" panose="020F0502020204030204"/>
              <a:ea typeface="+mj-ea"/>
              <a:cs typeface="Calibri" panose="020F0502020204030204"/>
            </a:endParaRPr>
          </a:p>
          <a:p>
            <a:pPr marL="514350" indent="-514350">
              <a:buFont typeface="+mj-lt"/>
              <a:buAutoNum type="arabicPeriod" startAt="8"/>
            </a:pPr>
            <a:r>
              <a:rPr lang="en-US" sz="2400" kern="0" spc="-5" dirty="0">
                <a:latin typeface="Calibri" panose="020F0502020204030204"/>
                <a:ea typeface="+mj-ea"/>
                <a:cs typeface="Calibri" panose="020F0502020204030204"/>
                <a:sym typeface="+mn-ea"/>
              </a:rPr>
              <a:t>Founder and CEO Personal profile</a:t>
            </a:r>
            <a:endParaRPr lang="en-US" sz="2400" kern="0" spc="-5" dirty="0">
              <a:latin typeface="Calibri" panose="020F0502020204030204"/>
              <a:ea typeface="+mj-ea"/>
              <a:cs typeface="Calibri" panose="020F0502020204030204"/>
            </a:endParaRPr>
          </a:p>
          <a:p>
            <a:pPr marL="514350" indent="-514350">
              <a:buFont typeface="+mj-lt"/>
              <a:buAutoNum type="arabicPeriod" startAt="8"/>
            </a:pPr>
            <a:r>
              <a:rPr lang="en-US" sz="2400" kern="0" spc="-5" dirty="0">
                <a:latin typeface="Calibri" panose="020F0502020204030204"/>
                <a:ea typeface="+mj-ea"/>
                <a:cs typeface="Calibri" panose="020F0502020204030204"/>
                <a:sym typeface="+mn-ea"/>
              </a:rPr>
              <a:t>Advisors (part)</a:t>
            </a:r>
            <a:endParaRPr lang="en-US" sz="2400" kern="0" spc="-5" dirty="0">
              <a:latin typeface="Calibri" panose="020F0502020204030204"/>
              <a:ea typeface="+mj-ea"/>
              <a:cs typeface="Calibri" panose="020F0502020204030204"/>
            </a:endParaRPr>
          </a:p>
          <a:p>
            <a:pPr marL="514350" indent="-514350">
              <a:buFont typeface="+mj-lt"/>
              <a:buAutoNum type="arabicPeriod" startAt="8"/>
            </a:pPr>
            <a:r>
              <a:rPr lang="en-US" sz="2400" kern="0" spc="-5" dirty="0">
                <a:latin typeface="Calibri" panose="020F0502020204030204"/>
                <a:ea typeface="+mj-ea"/>
                <a:cs typeface="Calibri" panose="020F0502020204030204"/>
                <a:sym typeface="+mn-ea"/>
              </a:rPr>
              <a:t>Contact us</a:t>
            </a:r>
            <a:endParaRPr lang="en-US" sz="2400" kern="0" spc="-5" dirty="0">
              <a:latin typeface="Calibri" panose="020F0502020204030204"/>
              <a:ea typeface="+mj-ea"/>
              <a:cs typeface="Calibri" panose="020F0502020204030204"/>
              <a:sym typeface="+mn-ea"/>
            </a:endParaRPr>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p:nvPr>
            <p:custDataLst>
              <p:tags r:id="rId1"/>
            </p:custDataLst>
          </p:nvPr>
        </p:nvGraphicFramePr>
        <p:xfrm>
          <a:off x="309245" y="1550288"/>
          <a:ext cx="11573510" cy="1948815"/>
        </p:xfrm>
        <a:graphic>
          <a:graphicData uri="http://schemas.openxmlformats.org/drawingml/2006/table">
            <a:tbl>
              <a:tblPr bandRow="1">
                <a:tableStyleId>{2D5ABB26-0587-4C30-8999-92F81FD0307C}</a:tableStyleId>
              </a:tblPr>
              <a:tblGrid>
                <a:gridCol w="1681480"/>
                <a:gridCol w="9892030"/>
              </a:tblGrid>
              <a:tr h="1948815">
                <a:tc>
                  <a:txBody>
                    <a:bodyPr/>
                    <a:lstStyle/>
                    <a:p>
                      <a:pPr algn="ctr">
                        <a:buNone/>
                      </a:pPr>
                      <a:r>
                        <a:rPr lang="en-US" altLang="zh-CN" sz="1800" b="1" dirty="0"/>
                        <a:t>Market background</a:t>
                      </a:r>
                      <a:endParaRPr lang="en-US" altLang="zh-CN" sz="1800" b="1" dirty="0">
                        <a:latin typeface="微软雅黑" panose="020B0503020204020204" pitchFamily="34" charset="-122"/>
                        <a:ea typeface="微软雅黑" panose="020B0503020204020204" pitchFamily="34" charset="-122"/>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75000"/>
                      </a:schemeClr>
                    </a:solidFill>
                  </a:tcPr>
                </a:tc>
                <a:tc>
                  <a:txBody>
                    <a:bodyPr/>
                    <a:lstStyle/>
                    <a:p>
                      <a:pPr marL="742950" lvl="1" indent="-285750">
                        <a:lnSpc>
                          <a:spcPct val="130000"/>
                        </a:lnSpc>
                        <a:spcAft>
                          <a:spcPts val="600"/>
                        </a:spcAft>
                        <a:buFont typeface="Arial" panose="020B0604020202020204" pitchFamily="34" charset="0"/>
                        <a:buChar char="•"/>
                      </a:pPr>
                      <a:r>
                        <a:rPr lang="en-US" altLang="zh-CN" sz="1800" dirty="0">
                          <a:sym typeface="+mn-ea"/>
                        </a:rPr>
                        <a:t>Beijing Winter Olympic Games is</a:t>
                      </a:r>
                      <a:r>
                        <a:rPr lang="en-US" altLang="zh-CN" sz="1800" baseline="0" dirty="0">
                          <a:sym typeface="+mn-ea"/>
                        </a:rPr>
                        <a:t> </a:t>
                      </a:r>
                      <a:r>
                        <a:rPr lang="en-US" altLang="zh-CN" sz="1800" dirty="0">
                          <a:sym typeface="+mn-ea"/>
                        </a:rPr>
                        <a:t>just three years away</a:t>
                      </a:r>
                      <a:r>
                        <a:rPr lang="en-US" altLang="zh-CN" sz="1800" baseline="0" dirty="0">
                          <a:sym typeface="+mn-ea"/>
                        </a:rPr>
                        <a:t> and winter sports are now worth more than </a:t>
                      </a:r>
                      <a:r>
                        <a:rPr lang="en-US" altLang="zh-CN" sz="1800" b="1" baseline="0" dirty="0">
                          <a:sym typeface="+mn-ea"/>
                        </a:rPr>
                        <a:t>$50 billion</a:t>
                      </a:r>
                      <a:r>
                        <a:rPr lang="en-US" altLang="zh-CN" sz="1800" b="0" baseline="0" dirty="0">
                          <a:sym typeface="+mn-ea"/>
                        </a:rPr>
                        <a:t>.  Based on Beijing 2022 figures, there is a </a:t>
                      </a:r>
                      <a:r>
                        <a:rPr lang="en-US" altLang="zh-CN" sz="1800" b="1" baseline="0" dirty="0">
                          <a:sym typeface="+mn-ea"/>
                        </a:rPr>
                        <a:t>16% YoY increase in 2018 </a:t>
                      </a:r>
                      <a:r>
                        <a:rPr lang="en-US" altLang="zh-CN" sz="1800" b="0" baseline="0" dirty="0">
                          <a:sym typeface="+mn-ea"/>
                        </a:rPr>
                        <a:t>from</a:t>
                      </a:r>
                      <a:r>
                        <a:rPr lang="en-US" altLang="zh-CN" sz="1800" b="1" baseline="0" dirty="0">
                          <a:sym typeface="+mn-ea"/>
                        </a:rPr>
                        <a:t> USD 46.2bn to USD 53.6bn, </a:t>
                      </a:r>
                      <a:r>
                        <a:rPr lang="en-US" altLang="zh-CN" sz="1800" b="0" baseline="0" dirty="0">
                          <a:sym typeface="+mn-ea"/>
                        </a:rPr>
                        <a:t>creating an additional </a:t>
                      </a:r>
                      <a:r>
                        <a:rPr lang="en-US" altLang="zh-CN" sz="1800" b="1" baseline="0" dirty="0">
                          <a:sym typeface="+mn-ea"/>
                        </a:rPr>
                        <a:t>1.5m jobs.</a:t>
                      </a:r>
                      <a:endParaRPr lang="en-US" altLang="zh-CN" sz="1800" b="1" baseline="0" dirty="0">
                        <a:sym typeface="+mn-ea"/>
                      </a:endParaRPr>
                    </a:p>
                    <a:p>
                      <a:pPr marL="742950" lvl="1" indent="-285750">
                        <a:lnSpc>
                          <a:spcPct val="130000"/>
                        </a:lnSpc>
                        <a:spcAft>
                          <a:spcPts val="600"/>
                        </a:spcAft>
                        <a:buFont typeface="Arial" panose="020B0604020202020204" pitchFamily="34" charset="0"/>
                        <a:buChar char="•"/>
                      </a:pPr>
                      <a:r>
                        <a:rPr lang="en-US" altLang="zh-CN" sz="1800" dirty="0">
                          <a:sym typeface="+mn-ea"/>
                        </a:rPr>
                        <a:t>We</a:t>
                      </a:r>
                      <a:r>
                        <a:rPr lang="en-US" altLang="zh-CN" sz="1800" baseline="0" dirty="0">
                          <a:sym typeface="+mn-ea"/>
                        </a:rPr>
                        <a:t> estimate there is at least an </a:t>
                      </a:r>
                      <a:r>
                        <a:rPr lang="en-US" altLang="zh-CN" sz="1800" b="1" baseline="0" dirty="0">
                          <a:sym typeface="+mn-ea"/>
                        </a:rPr>
                        <a:t>USD 43bn</a:t>
                      </a:r>
                      <a:r>
                        <a:rPr lang="en-US" altLang="zh-CN" sz="1800" b="1" baseline="30000" dirty="0">
                          <a:sym typeface="+mn-ea"/>
                        </a:rPr>
                        <a:t>1</a:t>
                      </a:r>
                      <a:r>
                        <a:rPr lang="en-US" altLang="zh-CN" sz="1800" b="1" baseline="0" dirty="0">
                          <a:sym typeface="+mn-ea"/>
                        </a:rPr>
                        <a:t> </a:t>
                      </a:r>
                      <a:r>
                        <a:rPr lang="en-US" altLang="zh-CN" sz="1800" b="0" baseline="0" dirty="0">
                          <a:sym typeface="+mn-ea"/>
                        </a:rPr>
                        <a:t>opportunity</a:t>
                      </a:r>
                      <a:r>
                        <a:rPr lang="en-US" altLang="zh-CN" sz="1800" baseline="0" dirty="0">
                          <a:sym typeface="+mn-ea"/>
                        </a:rPr>
                        <a:t> in winter sports and a gap in the market on </a:t>
                      </a:r>
                      <a:r>
                        <a:rPr lang="en-US" altLang="zh-CN" sz="1800" b="1" baseline="0" dirty="0">
                          <a:sym typeface="+mn-ea"/>
                        </a:rPr>
                        <a:t>enhanced training facilities </a:t>
                      </a:r>
                      <a:r>
                        <a:rPr lang="en-US" altLang="zh-CN" sz="1800" baseline="0" dirty="0">
                          <a:sym typeface="+mn-ea"/>
                        </a:rPr>
                        <a:t>and </a:t>
                      </a:r>
                      <a:r>
                        <a:rPr lang="en-US" altLang="zh-CN" sz="1800" b="1" baseline="0" dirty="0">
                          <a:sym typeface="+mn-ea"/>
                        </a:rPr>
                        <a:t>technical know-how</a:t>
                      </a:r>
                      <a:endParaRPr lang="en-US" altLang="zh-CN" sz="1800" b="1" dirty="0">
                        <a:solidFill>
                          <a:prstClr val="black"/>
                        </a:solidFill>
                        <a:latin typeface="微软雅黑" panose="020B0503020204020204" pitchFamily="34" charset="-122"/>
                        <a:ea typeface="微软雅黑" panose="020B0503020204020204" pitchFamily="34" charset="-122"/>
                        <a:sym typeface="+mn-ea"/>
                      </a:endParaRPr>
                    </a:p>
                  </a:txBody>
                  <a:tcPr>
                    <a:lnL w="12700" cap="flat" cmpd="sng" algn="ctr">
                      <a:solidFill>
                        <a:schemeClr val="bg1"/>
                      </a:solidFill>
                      <a:prstDash val="solid"/>
                      <a:round/>
                      <a:headEnd type="none" w="med" len="med"/>
                      <a:tailEnd type="none" w="med" len="med"/>
                    </a:lnL>
                  </a:tcPr>
                </a:tc>
              </a:tr>
            </a:tbl>
          </a:graphicData>
        </a:graphic>
      </p:graphicFrame>
      <p:sp>
        <p:nvSpPr>
          <p:cNvPr id="3" name="文本框 2"/>
          <p:cNvSpPr txBox="1"/>
          <p:nvPr/>
        </p:nvSpPr>
        <p:spPr>
          <a:xfrm>
            <a:off x="2077720" y="427355"/>
            <a:ext cx="3191579" cy="461665"/>
          </a:xfrm>
          <a:prstGeom prst="rect">
            <a:avLst/>
          </a:prstGeom>
          <a:noFill/>
        </p:spPr>
        <p:txBody>
          <a:bodyPr wrap="none" rtlCol="0" anchor="t">
            <a:spAutoFit/>
          </a:bodyPr>
          <a:lstStyle/>
          <a:p>
            <a:pPr algn="l"/>
            <a:r>
              <a:rPr lang="en-US" sz="2400" b="1" dirty="0">
                <a:latin typeface="微软雅黑" panose="020B0503020204020204" pitchFamily="34" charset="-122"/>
                <a:ea typeface="微软雅黑" panose="020B0503020204020204" pitchFamily="34" charset="-122"/>
                <a:sym typeface="+mn-ea"/>
              </a:rPr>
              <a:t>Executive summary</a:t>
            </a:r>
            <a:endParaRPr lang="en-US" sz="2400" b="1" dirty="0">
              <a:latin typeface="微软雅黑" panose="020B0503020204020204" pitchFamily="34" charset="-122"/>
              <a:ea typeface="微软雅黑" panose="020B0503020204020204" pitchFamily="34" charset="-122"/>
            </a:endParaRPr>
          </a:p>
        </p:txBody>
      </p:sp>
      <p:sp>
        <p:nvSpPr>
          <p:cNvPr id="4" name="TextBox 3"/>
          <p:cNvSpPr txBox="1"/>
          <p:nvPr/>
        </p:nvSpPr>
        <p:spPr>
          <a:xfrm>
            <a:off x="309245" y="6452830"/>
            <a:ext cx="2959465" cy="215444"/>
          </a:xfrm>
          <a:prstGeom prst="rect">
            <a:avLst/>
          </a:prstGeom>
          <a:noFill/>
        </p:spPr>
        <p:txBody>
          <a:bodyPr wrap="none" rtlCol="0">
            <a:spAutoFit/>
          </a:bodyPr>
          <a:lstStyle/>
          <a:p>
            <a:r>
              <a:rPr lang="en-SG" sz="800" dirty="0"/>
              <a:t>1. Based on CAGR of 16% extrapolated  based on 2018 growth rate</a:t>
            </a:r>
            <a:endParaRPr lang="en-SG" sz="800" dirty="0"/>
          </a:p>
        </p:txBody>
      </p:sp>
      <p:sp>
        <p:nvSpPr>
          <p:cNvPr id="5" name="Rectangle 4"/>
          <p:cNvSpPr/>
          <p:nvPr/>
        </p:nvSpPr>
        <p:spPr>
          <a:xfrm>
            <a:off x="2279576" y="1550289"/>
            <a:ext cx="288032" cy="1917194"/>
          </a:xfrm>
          <a:prstGeom prst="rect">
            <a:avLst/>
          </a:prstGeom>
          <a:solidFill>
            <a:schemeClr val="bg1">
              <a:lumMod val="75000"/>
            </a:schemeClr>
          </a:solidFill>
          <a:ln w="9525">
            <a:solidFill>
              <a:schemeClr val="bg1"/>
            </a:solidFill>
            <a:miter/>
          </a:ln>
        </p:spPr>
        <p:txBody>
          <a:bodyPr rtlCol="0" anchor="ctr"/>
          <a:lstStyle/>
          <a:p>
            <a:pPr algn="ctr" eaLnBrk="1" hangingPunct="1"/>
            <a:endParaRPr lang="en-SG" sz="2000" b="1" dirty="0">
              <a:latin typeface="微软雅黑" panose="020B0503020204020204" pitchFamily="34" charset="-122"/>
              <a:ea typeface="微软雅黑" panose="020B0503020204020204" pitchFamily="34" charset="-122"/>
              <a:sym typeface="宋体" panose="02010600030101010101" pitchFamily="2" charset="-122"/>
            </a:endParaRPr>
          </a:p>
        </p:txBody>
      </p:sp>
      <p:sp>
        <p:nvSpPr>
          <p:cNvPr id="8" name="Rectangle 7"/>
          <p:cNvSpPr/>
          <p:nvPr/>
        </p:nvSpPr>
        <p:spPr>
          <a:xfrm>
            <a:off x="2431975" y="1702689"/>
            <a:ext cx="238568" cy="252625"/>
          </a:xfrm>
          <a:prstGeom prst="rect">
            <a:avLst/>
          </a:prstGeom>
          <a:solidFill>
            <a:schemeClr val="bg1">
              <a:lumMod val="85000"/>
            </a:schemeClr>
          </a:solidFill>
          <a:ln w="9525">
            <a:solidFill>
              <a:schemeClr val="bg1"/>
            </a:solidFill>
            <a:miter/>
          </a:ln>
        </p:spPr>
        <p:txBody>
          <a:bodyPr rtlCol="0" anchor="ctr"/>
          <a:lstStyle/>
          <a:p>
            <a:pPr algn="ctr" eaLnBrk="1" hangingPunct="1"/>
            <a:endParaRPr lang="en-SG" sz="2000" b="1" dirty="0">
              <a:latin typeface="微软雅黑" panose="020B0503020204020204" pitchFamily="34" charset="-122"/>
              <a:ea typeface="微软雅黑" panose="020B0503020204020204" pitchFamily="34" charset="-122"/>
              <a:sym typeface="宋体" panose="02010600030101010101" pitchFamily="2" charset="-122"/>
            </a:endParaRPr>
          </a:p>
        </p:txBody>
      </p:sp>
      <p:sp>
        <p:nvSpPr>
          <p:cNvPr id="10" name="Rectangle 9"/>
          <p:cNvSpPr/>
          <p:nvPr/>
        </p:nvSpPr>
        <p:spPr>
          <a:xfrm>
            <a:off x="2431975" y="2782809"/>
            <a:ext cx="238568" cy="252625"/>
          </a:xfrm>
          <a:prstGeom prst="rect">
            <a:avLst/>
          </a:prstGeom>
          <a:solidFill>
            <a:schemeClr val="bg1">
              <a:lumMod val="85000"/>
            </a:schemeClr>
          </a:solidFill>
          <a:ln w="9525">
            <a:solidFill>
              <a:schemeClr val="bg1"/>
            </a:solidFill>
            <a:miter/>
          </a:ln>
        </p:spPr>
        <p:txBody>
          <a:bodyPr rtlCol="0" anchor="ctr"/>
          <a:lstStyle/>
          <a:p>
            <a:pPr marL="342900" indent="-342900" algn="ctr" eaLnBrk="1" hangingPunct="1">
              <a:buFont typeface="Arial" panose="020B0604020202020204" pitchFamily="34" charset="0"/>
              <a:buChar char="•"/>
            </a:pPr>
            <a:endParaRPr lang="en-SG" sz="2000" b="1" dirty="0">
              <a:latin typeface="微软雅黑" panose="020B0503020204020204" pitchFamily="34" charset="-122"/>
              <a:ea typeface="微软雅黑" panose="020B0503020204020204" pitchFamily="34" charset="-122"/>
              <a:sym typeface="宋体" panose="02010600030101010101" pitchFamily="2" charset="-122"/>
            </a:endParaRPr>
          </a:p>
        </p:txBody>
      </p:sp>
      <p:graphicFrame>
        <p:nvGraphicFramePr>
          <p:cNvPr id="6" name="Table 5"/>
          <p:cNvGraphicFramePr>
            <a:graphicFrameLocks noGrp="1"/>
          </p:cNvGraphicFramePr>
          <p:nvPr/>
        </p:nvGraphicFramePr>
        <p:xfrm>
          <a:off x="309880" y="4291325"/>
          <a:ext cx="11573510" cy="2148840"/>
        </p:xfrm>
        <a:graphic>
          <a:graphicData uri="http://schemas.openxmlformats.org/drawingml/2006/table">
            <a:tbl>
              <a:tblPr bandRow="1">
                <a:tableStyleId>{2D5ABB26-0587-4C30-8999-92F81FD0307C}</a:tableStyleId>
              </a:tblPr>
              <a:tblGrid>
                <a:gridCol w="1681480"/>
                <a:gridCol w="9892030"/>
              </a:tblGrid>
              <a:tr h="2148840">
                <a:tc>
                  <a:txBody>
                    <a:bodyPr/>
                    <a:lstStyle/>
                    <a:p>
                      <a:pPr algn="ctr">
                        <a:buNone/>
                      </a:pPr>
                      <a:r>
                        <a:rPr lang="en-US" altLang="zh-CN" sz="1800" b="1" dirty="0"/>
                        <a:t>What we offer</a:t>
                      </a:r>
                      <a:endParaRPr lang="en-US" altLang="zh-CN" sz="1800" b="1" dirty="0">
                        <a:latin typeface="微软雅黑" panose="020B0503020204020204" pitchFamily="34" charset="-122"/>
                        <a:ea typeface="微软雅黑" panose="020B0503020204020204" pitchFamily="34" charset="-122"/>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75000"/>
                      </a:schemeClr>
                    </a:solidFill>
                  </a:tcPr>
                </a:tc>
                <a:tc>
                  <a:txBody>
                    <a:bodyPr/>
                    <a:lstStyle/>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defRPr/>
                      </a:pPr>
                      <a:r>
                        <a:rPr lang="en-US" altLang="zh-CN" sz="1800" b="1" dirty="0">
                          <a:sym typeface="+mn-ea"/>
                        </a:rPr>
                        <a:t>World class management team </a:t>
                      </a:r>
                      <a:r>
                        <a:rPr lang="en-US" altLang="zh-CN" sz="1800" dirty="0">
                          <a:sym typeface="+mn-ea"/>
                        </a:rPr>
                        <a:t>with deep</a:t>
                      </a:r>
                      <a:r>
                        <a:rPr lang="en-US" altLang="zh-CN" sz="1800" baseline="0" dirty="0">
                          <a:sym typeface="+mn-ea"/>
                        </a:rPr>
                        <a:t> expertise in training and entrepreneurship</a:t>
                      </a:r>
                      <a:endParaRPr lang="en-US" altLang="zh-CN" sz="1800" dirty="0">
                        <a:sym typeface="+mn-ea"/>
                      </a:endParaRP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defRPr/>
                      </a:pPr>
                      <a:r>
                        <a:rPr lang="en-US" altLang="zh-CN" sz="1800" b="1" baseline="0" dirty="0">
                          <a:sym typeface="+mn-ea"/>
                        </a:rPr>
                        <a:t>Strategic collaboration and partnerships </a:t>
                      </a:r>
                      <a:r>
                        <a:rPr lang="en-US" altLang="zh-CN" sz="1800" baseline="0" dirty="0">
                          <a:sym typeface="+mn-ea"/>
                        </a:rPr>
                        <a:t>with </a:t>
                      </a:r>
                      <a:r>
                        <a:rPr lang="en-US" altLang="zh-CN" sz="1800" b="1" baseline="0" dirty="0">
                          <a:sym typeface="+mn-ea"/>
                        </a:rPr>
                        <a:t>Finland’s best winter sports management professionals and trainers</a:t>
                      </a:r>
                      <a:endParaRPr lang="en-US" altLang="zh-CN" sz="1800" b="1" dirty="0">
                        <a:sym typeface="+mn-ea"/>
                      </a:endParaRP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defRPr/>
                      </a:pPr>
                      <a:r>
                        <a:rPr lang="en-US" altLang="zh-CN" sz="1800" b="1" dirty="0">
                          <a:sym typeface="+mn-ea"/>
                        </a:rPr>
                        <a:t>500-sqm office </a:t>
                      </a:r>
                      <a:r>
                        <a:rPr lang="en-US" altLang="zh-CN" sz="1800" dirty="0">
                          <a:sym typeface="+mn-ea"/>
                        </a:rPr>
                        <a:t>in Dao Valley in Suzhou, </a:t>
                      </a:r>
                      <a:r>
                        <a:rPr lang="en-US" altLang="zh-CN" sz="1800" b="1" dirty="0">
                          <a:sym typeface="+mn-ea"/>
                        </a:rPr>
                        <a:t>with</a:t>
                      </a:r>
                      <a:r>
                        <a:rPr lang="en-US" altLang="zh-CN" sz="1800" dirty="0">
                          <a:sym typeface="+mn-ea"/>
                        </a:rPr>
                        <a:t> </a:t>
                      </a:r>
                      <a:r>
                        <a:rPr lang="en-US" altLang="zh-CN" sz="1800" b="1" dirty="0">
                          <a:sym typeface="+mn-ea"/>
                        </a:rPr>
                        <a:t>expansion plans </a:t>
                      </a:r>
                      <a:r>
                        <a:rPr lang="en-US" altLang="zh-CN" sz="1800" dirty="0">
                          <a:sym typeface="+mn-ea"/>
                        </a:rPr>
                        <a:t>to cater in</a:t>
                      </a:r>
                      <a:r>
                        <a:rPr lang="en-US" altLang="zh-CN" sz="1800" baseline="0" dirty="0">
                          <a:sym typeface="+mn-ea"/>
                        </a:rPr>
                        <a:t> the pipeline to cater for an expanded operations of 1,500 square meters.</a:t>
                      </a:r>
                      <a:endParaRPr lang="en-US" altLang="zh-CN" sz="1800" dirty="0">
                        <a:solidFill>
                          <a:prstClr val="black"/>
                        </a:solidFill>
                        <a:latin typeface="微软雅黑" panose="020B0503020204020204" pitchFamily="34" charset="-122"/>
                        <a:ea typeface="微软雅黑" panose="020B0503020204020204" pitchFamily="34" charset="-122"/>
                        <a:sym typeface="+mn-ea"/>
                      </a:endParaRPr>
                    </a:p>
                  </a:txBody>
                  <a:tcPr>
                    <a:lnL w="12700" cap="flat" cmpd="sng" algn="ctr">
                      <a:solidFill>
                        <a:schemeClr val="bg1"/>
                      </a:solidFill>
                      <a:prstDash val="solid"/>
                      <a:round/>
                      <a:headEnd type="none" w="med" len="med"/>
                      <a:tailEnd type="none" w="med" len="med"/>
                    </a:lnL>
                  </a:tcPr>
                </a:tc>
              </a:tr>
            </a:tbl>
          </a:graphicData>
        </a:graphic>
      </p:graphicFrame>
      <p:sp>
        <p:nvSpPr>
          <p:cNvPr id="11" name="Rectangle 10"/>
          <p:cNvSpPr/>
          <p:nvPr/>
        </p:nvSpPr>
        <p:spPr>
          <a:xfrm>
            <a:off x="2268449" y="4276953"/>
            <a:ext cx="311224" cy="2104157"/>
          </a:xfrm>
          <a:prstGeom prst="rect">
            <a:avLst/>
          </a:prstGeom>
          <a:solidFill>
            <a:schemeClr val="bg1">
              <a:lumMod val="75000"/>
            </a:schemeClr>
          </a:solidFill>
          <a:ln w="9525">
            <a:solidFill>
              <a:schemeClr val="bg1"/>
            </a:solidFill>
            <a:miter/>
          </a:ln>
        </p:spPr>
        <p:txBody>
          <a:bodyPr rtlCol="0" anchor="ctr"/>
          <a:lstStyle/>
          <a:p>
            <a:pPr algn="ctr" eaLnBrk="1" hangingPunct="1"/>
            <a:endParaRPr lang="en-SG" sz="2000" b="1" dirty="0">
              <a:latin typeface="微软雅黑" panose="020B0503020204020204" pitchFamily="34" charset="-122"/>
              <a:ea typeface="微软雅黑" panose="020B0503020204020204" pitchFamily="34" charset="-122"/>
              <a:sym typeface="宋体" panose="02010600030101010101" pitchFamily="2" charset="-122"/>
            </a:endParaRPr>
          </a:p>
        </p:txBody>
      </p:sp>
      <p:sp>
        <p:nvSpPr>
          <p:cNvPr id="12" name="Rectangle 11"/>
          <p:cNvSpPr/>
          <p:nvPr/>
        </p:nvSpPr>
        <p:spPr>
          <a:xfrm>
            <a:off x="2265273" y="3708629"/>
            <a:ext cx="238568" cy="252625"/>
          </a:xfrm>
          <a:prstGeom prst="rect">
            <a:avLst/>
          </a:prstGeom>
          <a:solidFill>
            <a:schemeClr val="bg1">
              <a:lumMod val="85000"/>
            </a:schemeClr>
          </a:solidFill>
          <a:ln w="9525">
            <a:solidFill>
              <a:schemeClr val="bg1"/>
            </a:solidFill>
            <a:miter/>
          </a:ln>
        </p:spPr>
        <p:txBody>
          <a:bodyPr rtlCol="0" anchor="ctr"/>
          <a:lstStyle/>
          <a:p>
            <a:pPr algn="ctr" eaLnBrk="1" hangingPunct="1"/>
            <a:endParaRPr lang="en-SG" sz="2000" b="1" dirty="0">
              <a:latin typeface="微软雅黑" panose="020B0503020204020204" pitchFamily="34" charset="-122"/>
              <a:ea typeface="微软雅黑" panose="020B0503020204020204" pitchFamily="34" charset="-122"/>
              <a:sym typeface="宋体" panose="02010600030101010101" pitchFamily="2" charset="-122"/>
            </a:endParaRPr>
          </a:p>
        </p:txBody>
      </p:sp>
      <p:sp>
        <p:nvSpPr>
          <p:cNvPr id="13" name="Rectangle 12"/>
          <p:cNvSpPr/>
          <p:nvPr/>
        </p:nvSpPr>
        <p:spPr>
          <a:xfrm>
            <a:off x="2408783" y="4866959"/>
            <a:ext cx="238568" cy="252625"/>
          </a:xfrm>
          <a:prstGeom prst="rect">
            <a:avLst/>
          </a:prstGeom>
          <a:solidFill>
            <a:schemeClr val="bg1">
              <a:lumMod val="85000"/>
            </a:schemeClr>
          </a:solidFill>
          <a:ln w="9525">
            <a:solidFill>
              <a:schemeClr val="bg1"/>
            </a:solidFill>
            <a:miter/>
          </a:ln>
        </p:spPr>
        <p:txBody>
          <a:bodyPr rtlCol="0" anchor="ctr"/>
          <a:lstStyle/>
          <a:p>
            <a:pPr algn="ctr" eaLnBrk="1" hangingPunct="1"/>
            <a:endParaRPr lang="en-SG" sz="2000" b="1" dirty="0">
              <a:latin typeface="微软雅黑" panose="020B0503020204020204" pitchFamily="34" charset="-122"/>
              <a:ea typeface="微软雅黑" panose="020B0503020204020204" pitchFamily="34" charset="-122"/>
              <a:sym typeface="宋体" panose="02010600030101010101" pitchFamily="2" charset="-122"/>
            </a:endParaRPr>
          </a:p>
        </p:txBody>
      </p:sp>
      <p:sp>
        <p:nvSpPr>
          <p:cNvPr id="14" name="Rectangle 13"/>
          <p:cNvSpPr/>
          <p:nvPr/>
        </p:nvSpPr>
        <p:spPr>
          <a:xfrm>
            <a:off x="2407362" y="4501074"/>
            <a:ext cx="238568" cy="252625"/>
          </a:xfrm>
          <a:prstGeom prst="rect">
            <a:avLst/>
          </a:prstGeom>
          <a:solidFill>
            <a:schemeClr val="bg1">
              <a:lumMod val="85000"/>
            </a:schemeClr>
          </a:solidFill>
          <a:ln w="9525">
            <a:solidFill>
              <a:schemeClr val="bg1"/>
            </a:solidFill>
            <a:miter/>
          </a:ln>
        </p:spPr>
        <p:txBody>
          <a:bodyPr rtlCol="0" anchor="ctr"/>
          <a:lstStyle/>
          <a:p>
            <a:pPr algn="ctr" eaLnBrk="1" hangingPunct="1"/>
            <a:endParaRPr lang="en-SG" sz="2000" b="1" dirty="0">
              <a:latin typeface="微软雅黑" panose="020B0503020204020204" pitchFamily="34" charset="-122"/>
              <a:ea typeface="微软雅黑" panose="020B0503020204020204" pitchFamily="34" charset="-122"/>
              <a:sym typeface="宋体" panose="02010600030101010101" pitchFamily="2" charset="-122"/>
            </a:endParaRPr>
          </a:p>
        </p:txBody>
      </p:sp>
      <p:sp>
        <p:nvSpPr>
          <p:cNvPr id="7" name="Rectangle 12"/>
          <p:cNvSpPr/>
          <p:nvPr/>
        </p:nvSpPr>
        <p:spPr>
          <a:xfrm>
            <a:off x="2407513" y="5823269"/>
            <a:ext cx="238568" cy="252625"/>
          </a:xfrm>
          <a:prstGeom prst="rect">
            <a:avLst/>
          </a:prstGeom>
          <a:solidFill>
            <a:schemeClr val="bg1">
              <a:lumMod val="85000"/>
            </a:schemeClr>
          </a:solidFill>
          <a:ln w="9525">
            <a:solidFill>
              <a:schemeClr val="bg1"/>
            </a:solidFill>
            <a:miter/>
          </a:ln>
        </p:spPr>
        <p:txBody>
          <a:bodyPr rtlCol="0" anchor="ctr"/>
          <a:lstStyle/>
          <a:p>
            <a:pPr algn="ctr" eaLnBrk="1" hangingPunct="1"/>
            <a:endParaRPr lang="en-SG" sz="2000" b="1" dirty="0">
              <a:latin typeface="微软雅黑" panose="020B0503020204020204" pitchFamily="34" charset="-122"/>
              <a:ea typeface="微软雅黑" panose="020B0503020204020204" pitchFamily="34" charset="-122"/>
              <a:sym typeface="宋体" panose="02010600030101010101" pitchFamily="2" charset="-122"/>
            </a:endParaRPr>
          </a:p>
        </p:txBody>
      </p:sp>
      <p:sp>
        <p:nvSpPr>
          <p:cNvPr id="9" name="文本框 8"/>
          <p:cNvSpPr txBox="1"/>
          <p:nvPr/>
        </p:nvSpPr>
        <p:spPr>
          <a:xfrm>
            <a:off x="2710815" y="3538855"/>
            <a:ext cx="9197975" cy="645160"/>
          </a:xfrm>
          <a:prstGeom prst="rect">
            <a:avLst/>
          </a:prstGeom>
          <a:noFill/>
        </p:spPr>
        <p:txBody>
          <a:bodyPr wrap="square" rtlCol="0">
            <a:spAutoFit/>
          </a:bodyPr>
          <a:lstStyle/>
          <a:p>
            <a:r>
              <a:rPr lang="en-US" altLang="zh-CN" dirty="0">
                <a:sym typeface="+mn-ea"/>
              </a:rPr>
              <a:t>NHC Sports Management Center (Suzhou) is a Singaporean company based in Suzhou, China, and plans to bring </a:t>
            </a:r>
            <a:r>
              <a:rPr lang="en-US" altLang="zh-CN" b="1" dirty="0">
                <a:sym typeface="+mn-ea"/>
              </a:rPr>
              <a:t>the best winter sports technology and business practices</a:t>
            </a:r>
            <a:r>
              <a:rPr lang="en-US" altLang="zh-CN" dirty="0">
                <a:sym typeface="+mn-ea"/>
              </a:rPr>
              <a:t> from Finland to China.</a:t>
            </a:r>
            <a:endParaRPr lang="en-US" altLang="zh-CN" dirty="0"/>
          </a:p>
        </p:txBody>
      </p:sp>
      <p:sp>
        <p:nvSpPr>
          <p:cNvPr id="16" name="文本框 15"/>
          <p:cNvSpPr txBox="1"/>
          <p:nvPr/>
        </p:nvSpPr>
        <p:spPr>
          <a:xfrm>
            <a:off x="309880" y="3636010"/>
            <a:ext cx="1664335" cy="368300"/>
          </a:xfrm>
          <a:prstGeom prst="rect">
            <a:avLst/>
          </a:prstGeom>
          <a:solidFill>
            <a:schemeClr val="bg2">
              <a:lumMod val="90000"/>
            </a:schemeClr>
          </a:solidFill>
        </p:spPr>
        <p:txBody>
          <a:bodyPr wrap="square" rtlCol="0">
            <a:spAutoFit/>
          </a:bodyPr>
          <a:lstStyle/>
          <a:p>
            <a:r>
              <a:rPr lang="en-US" altLang="zh-CN" b="1"/>
              <a:t>Our mission</a:t>
            </a:r>
            <a:endParaRPr lang="en-US" altLang="zh-CN" b="1"/>
          </a:p>
        </p:txBody>
      </p:sp>
      <p:sp>
        <p:nvSpPr>
          <p:cNvPr id="17" name="Rectangle 4"/>
          <p:cNvSpPr/>
          <p:nvPr/>
        </p:nvSpPr>
        <p:spPr>
          <a:xfrm>
            <a:off x="2287270" y="3610610"/>
            <a:ext cx="288290" cy="459740"/>
          </a:xfrm>
          <a:prstGeom prst="rect">
            <a:avLst/>
          </a:prstGeom>
          <a:solidFill>
            <a:schemeClr val="bg1">
              <a:lumMod val="75000"/>
            </a:schemeClr>
          </a:solidFill>
          <a:ln w="9525">
            <a:solidFill>
              <a:schemeClr val="bg1"/>
            </a:solidFill>
            <a:miter/>
          </a:ln>
        </p:spPr>
        <p:txBody>
          <a:bodyPr rtlCol="0" anchor="ctr"/>
          <a:lstStyle/>
          <a:p>
            <a:pPr algn="ctr" eaLnBrk="1" hangingPunct="1"/>
            <a:endParaRPr lang="en-SG" sz="2000" b="1" dirty="0">
              <a:latin typeface="微软雅黑" panose="020B0503020204020204" pitchFamily="34" charset="-122"/>
              <a:ea typeface="微软雅黑" panose="020B0503020204020204" pitchFamily="34" charset="-122"/>
              <a:sym typeface="宋体" panose="02010600030101010101" pitchFamily="2" charset="-122"/>
            </a:endParaRPr>
          </a:p>
        </p:txBody>
      </p:sp>
      <p:sp>
        <p:nvSpPr>
          <p:cNvPr id="19" name="Rectangle 9"/>
          <p:cNvSpPr/>
          <p:nvPr/>
        </p:nvSpPr>
        <p:spPr>
          <a:xfrm>
            <a:off x="2415465" y="3699114"/>
            <a:ext cx="238568" cy="252625"/>
          </a:xfrm>
          <a:prstGeom prst="rect">
            <a:avLst/>
          </a:prstGeom>
          <a:solidFill>
            <a:schemeClr val="bg1">
              <a:lumMod val="85000"/>
            </a:schemeClr>
          </a:solidFill>
          <a:ln w="9525">
            <a:solidFill>
              <a:schemeClr val="bg1"/>
            </a:solidFill>
            <a:miter/>
          </a:ln>
        </p:spPr>
        <p:txBody>
          <a:bodyPr rtlCol="0" anchor="ctr"/>
          <a:lstStyle/>
          <a:p>
            <a:pPr algn="ctr" eaLnBrk="1" hangingPunct="1"/>
            <a:endParaRPr lang="en-SG" sz="2000" b="1" dirty="0">
              <a:latin typeface="微软雅黑" panose="020B0503020204020204" pitchFamily="34" charset="-122"/>
              <a:ea typeface="微软雅黑" panose="020B0503020204020204" pitchFamily="34" charset="-122"/>
              <a:sym typeface="宋体" panose="02010600030101010101" pitchFamily="2" charset="-122"/>
            </a:endParaRPr>
          </a:p>
        </p:txBody>
      </p:sp>
      <p:sp>
        <p:nvSpPr>
          <p:cNvPr id="20" name="灯片编号占位符 1"/>
          <p:cNvSpPr>
            <a:spLocks noGrp="1"/>
          </p:cNvSpPr>
          <p:nvPr/>
        </p:nvSpPr>
        <p:spPr>
          <a:xfrm>
            <a:off x="10049510" y="6365558"/>
            <a:ext cx="2057400" cy="273844"/>
          </a:xfrm>
          <a:prstGeom prst="rect">
            <a:avLst/>
          </a:prstGeom>
        </p:spPr>
        <p:txBody>
          <a:bodyPr lIns="68580" tIns="34290" rIns="68580" bIns="34290"/>
          <a:lstStyle>
            <a:defPPr>
              <a:defRPr lang="zh-CN"/>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a:lstStyle>
          <a:p>
            <a:fld id="{7D9BB5D0-35E4-459D-AEF3-FE4D7C45CC19}" type="slidenum">
              <a:rPr lang="en-US" altLang="zh-CN"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077720" y="427355"/>
            <a:ext cx="7539500" cy="461665"/>
          </a:xfrm>
          <a:prstGeom prst="rect">
            <a:avLst/>
          </a:prstGeom>
          <a:noFill/>
        </p:spPr>
        <p:txBody>
          <a:bodyPr wrap="none" rtlCol="0" anchor="t">
            <a:spAutoFit/>
          </a:bodyPr>
          <a:lstStyle/>
          <a:p>
            <a:pPr algn="l"/>
            <a:r>
              <a:rPr lang="en-US" sz="2400" b="1" dirty="0">
                <a:latin typeface="微软雅黑" panose="020B0503020204020204" pitchFamily="34" charset="-122"/>
                <a:ea typeface="微软雅黑" panose="020B0503020204020204" pitchFamily="34" charset="-122"/>
                <a:sym typeface="+mn-ea"/>
              </a:rPr>
              <a:t>NHC Sports Management Center: Our roadmap</a:t>
            </a:r>
            <a:endParaRPr lang="en-US" sz="2400" b="1" dirty="0">
              <a:latin typeface="微软雅黑" panose="020B0503020204020204" pitchFamily="34" charset="-122"/>
              <a:ea typeface="微软雅黑" panose="020B0503020204020204" pitchFamily="34" charset="-122"/>
            </a:endParaRPr>
          </a:p>
        </p:txBody>
      </p:sp>
      <p:sp>
        <p:nvSpPr>
          <p:cNvPr id="3" name="文本框 2"/>
          <p:cNvSpPr txBox="1"/>
          <p:nvPr/>
        </p:nvSpPr>
        <p:spPr>
          <a:xfrm>
            <a:off x="623392" y="3013710"/>
            <a:ext cx="3456384" cy="1200329"/>
          </a:xfrm>
          <a:prstGeom prst="rect">
            <a:avLst/>
          </a:prstGeom>
          <a:noFill/>
        </p:spPr>
        <p:txBody>
          <a:bodyPr wrap="square" rtlCol="0" anchor="t">
            <a:spAutoFit/>
          </a:bodyPr>
          <a:lstStyle/>
          <a:p>
            <a:pPr>
              <a:defRPr/>
            </a:pPr>
            <a:r>
              <a:rPr lang="en-US" altLang="zh-CN" dirty="0">
                <a:sym typeface="+mn-ea"/>
              </a:rPr>
              <a:t>Established </a:t>
            </a:r>
            <a:r>
              <a:rPr lang="en-US" altLang="zh-CN" b="1" dirty="0">
                <a:sym typeface="+mn-ea"/>
              </a:rPr>
              <a:t>strategic collaboration and partnerships </a:t>
            </a:r>
            <a:r>
              <a:rPr lang="en-US" altLang="zh-CN" dirty="0">
                <a:sym typeface="+mn-ea"/>
              </a:rPr>
              <a:t>with Finland’s best winter sports management professionals and trainers</a:t>
            </a:r>
            <a:endParaRPr lang="en-US" altLang="zh-CN" dirty="0">
              <a:sym typeface="+mn-ea"/>
            </a:endParaRPr>
          </a:p>
        </p:txBody>
      </p:sp>
      <p:sp>
        <p:nvSpPr>
          <p:cNvPr id="4" name="文本框 3"/>
          <p:cNvSpPr txBox="1"/>
          <p:nvPr/>
        </p:nvSpPr>
        <p:spPr>
          <a:xfrm>
            <a:off x="602346" y="6165989"/>
            <a:ext cx="2424873" cy="215444"/>
          </a:xfrm>
          <a:prstGeom prst="rect">
            <a:avLst/>
          </a:prstGeom>
          <a:noFill/>
        </p:spPr>
        <p:txBody>
          <a:bodyPr wrap="square" rtlCol="0" anchor="t">
            <a:spAutoFit/>
          </a:bodyPr>
          <a:lstStyle/>
          <a:p>
            <a:pPr algn="ctr" eaLnBrk="0" hangingPunct="0">
              <a:buClr>
                <a:srgbClr val="D7181F"/>
              </a:buClr>
            </a:pPr>
            <a:r>
              <a:rPr lang="en-US" altLang="zh-CN" sz="800" dirty="0">
                <a:solidFill>
                  <a:prstClr val="black"/>
                </a:solidFill>
                <a:latin typeface="微软雅黑" panose="020B0503020204020204" pitchFamily="34" charset="-122"/>
                <a:ea typeface="微软雅黑" panose="020B0503020204020204" pitchFamily="34" charset="-122"/>
                <a:sym typeface="+mn-ea"/>
              </a:rPr>
              <a:t>NHC Sports posing with the Finnish partners</a:t>
            </a:r>
            <a:endParaRPr lang="en-US" altLang="zh-CN" sz="800" dirty="0">
              <a:solidFill>
                <a:prstClr val="black"/>
              </a:solidFill>
              <a:latin typeface="微软雅黑" panose="020B0503020204020204" pitchFamily="34" charset="-122"/>
              <a:ea typeface="微软雅黑" panose="020B0503020204020204" pitchFamily="34" charset="-122"/>
              <a:sym typeface="+mn-ea"/>
            </a:endParaRPr>
          </a:p>
        </p:txBody>
      </p:sp>
      <p:sp>
        <p:nvSpPr>
          <p:cNvPr id="6" name="Right Arrow 5"/>
          <p:cNvSpPr/>
          <p:nvPr/>
        </p:nvSpPr>
        <p:spPr>
          <a:xfrm>
            <a:off x="623392" y="1689927"/>
            <a:ext cx="11017224" cy="540000"/>
          </a:xfrm>
          <a:prstGeom prst="rightArrow">
            <a:avLst/>
          </a:prstGeom>
          <a:solidFill>
            <a:schemeClr val="bg1"/>
          </a:solidFill>
          <a:ln w="9525">
            <a:solidFill>
              <a:schemeClr val="bg1">
                <a:lumMod val="85000"/>
              </a:schemeClr>
            </a:solidFill>
            <a:miter/>
          </a:ln>
        </p:spPr>
        <p:txBody>
          <a:bodyPr rtlCol="0" anchor="ctr"/>
          <a:lstStyle/>
          <a:p>
            <a:pPr algn="ctr" eaLnBrk="1" hangingPunct="1"/>
            <a:endParaRPr lang="en-SG" sz="2000" b="1" dirty="0">
              <a:latin typeface="微软雅黑" panose="020B0503020204020204" pitchFamily="34" charset="-122"/>
              <a:ea typeface="微软雅黑" panose="020B0503020204020204" pitchFamily="34" charset="-122"/>
              <a:sym typeface="宋体" panose="02010600030101010101" pitchFamily="2" charset="-122"/>
            </a:endParaRPr>
          </a:p>
        </p:txBody>
      </p:sp>
      <p:sp>
        <p:nvSpPr>
          <p:cNvPr id="8" name="Oval 7"/>
          <p:cNvSpPr/>
          <p:nvPr/>
        </p:nvSpPr>
        <p:spPr>
          <a:xfrm>
            <a:off x="1055440" y="1779927"/>
            <a:ext cx="360000" cy="360000"/>
          </a:xfrm>
          <a:prstGeom prst="ellipse">
            <a:avLst/>
          </a:prstGeom>
          <a:solidFill>
            <a:schemeClr val="bg1">
              <a:lumMod val="75000"/>
            </a:schemeClr>
          </a:solidFill>
          <a:ln w="9525">
            <a:solidFill>
              <a:schemeClr val="bg1"/>
            </a:solidFill>
            <a:miter/>
          </a:ln>
        </p:spPr>
        <p:txBody>
          <a:bodyPr rtlCol="0" anchor="ctr"/>
          <a:lstStyle/>
          <a:p>
            <a:pPr algn="ctr" eaLnBrk="1" hangingPunct="1"/>
            <a:endParaRPr lang="en-SG" sz="2000" b="1" dirty="0">
              <a:latin typeface="微软雅黑" panose="020B0503020204020204" pitchFamily="34" charset="-122"/>
              <a:ea typeface="微软雅黑" panose="020B0503020204020204" pitchFamily="34" charset="-122"/>
              <a:sym typeface="宋体" panose="02010600030101010101" pitchFamily="2" charset="-122"/>
            </a:endParaRPr>
          </a:p>
        </p:txBody>
      </p:sp>
      <p:sp>
        <p:nvSpPr>
          <p:cNvPr id="10" name="TextBox 9"/>
          <p:cNvSpPr txBox="1"/>
          <p:nvPr/>
        </p:nvSpPr>
        <p:spPr>
          <a:xfrm>
            <a:off x="870179" y="1454602"/>
            <a:ext cx="730521" cy="369332"/>
          </a:xfrm>
          <a:prstGeom prst="rect">
            <a:avLst/>
          </a:prstGeom>
          <a:noFill/>
        </p:spPr>
        <p:txBody>
          <a:bodyPr wrap="none" rtlCol="0">
            <a:spAutoFit/>
          </a:bodyPr>
          <a:lstStyle/>
          <a:p>
            <a:r>
              <a:rPr lang="en-SG" dirty="0"/>
              <a:t>Today</a:t>
            </a:r>
            <a:endParaRPr lang="en-SG" dirty="0"/>
          </a:p>
        </p:txBody>
      </p:sp>
      <p:cxnSp>
        <p:nvCxnSpPr>
          <p:cNvPr id="12" name="Straight Connector 11"/>
          <p:cNvCxnSpPr>
            <a:stCxn id="8" idx="4"/>
          </p:cNvCxnSpPr>
          <p:nvPr/>
        </p:nvCxnSpPr>
        <p:spPr>
          <a:xfrm flipH="1">
            <a:off x="1235439" y="2139927"/>
            <a:ext cx="1" cy="785017"/>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3" name="文本框 2"/>
          <p:cNvSpPr txBox="1"/>
          <p:nvPr/>
        </p:nvSpPr>
        <p:spPr>
          <a:xfrm>
            <a:off x="4403812" y="3013710"/>
            <a:ext cx="3564396" cy="3692525"/>
          </a:xfrm>
          <a:prstGeom prst="rect">
            <a:avLst/>
          </a:prstGeom>
          <a:noFill/>
        </p:spPr>
        <p:txBody>
          <a:bodyPr wrap="square" rtlCol="0" anchor="t">
            <a:spAutoFit/>
          </a:bodyPr>
          <a:lstStyle/>
          <a:p>
            <a:pPr eaLnBrk="0" hangingPunct="0">
              <a:buClr>
                <a:srgbClr val="D7181F"/>
              </a:buClr>
            </a:pPr>
            <a:r>
              <a:rPr lang="en-US" altLang="zh-CN" b="1" dirty="0">
                <a:sym typeface="+mn-ea"/>
              </a:rPr>
              <a:t>Establish a sports management center </a:t>
            </a:r>
            <a:r>
              <a:rPr lang="en-US" altLang="zh-CN" dirty="0">
                <a:sym typeface="+mn-ea"/>
              </a:rPr>
              <a:t>in Suzhou with the </a:t>
            </a:r>
            <a:r>
              <a:rPr lang="en-US" altLang="zh-CN" b="1" dirty="0">
                <a:sym typeface="+mn-ea"/>
              </a:rPr>
              <a:t>key offering</a:t>
            </a:r>
            <a:r>
              <a:rPr lang="en-US" altLang="zh-CN" dirty="0">
                <a:sym typeface="+mn-ea"/>
              </a:rPr>
              <a:t>:</a:t>
            </a:r>
            <a:endParaRPr lang="en-US" altLang="zh-CN" dirty="0">
              <a:sym typeface="+mn-ea"/>
            </a:endParaRPr>
          </a:p>
          <a:p>
            <a:pPr marL="285750" indent="-285750" eaLnBrk="0" hangingPunct="0">
              <a:buClr>
                <a:srgbClr val="D7181F"/>
              </a:buClr>
              <a:buFont typeface="Arial" panose="020B0604020202020204" pitchFamily="34" charset="0"/>
              <a:buChar char="•"/>
            </a:pPr>
            <a:r>
              <a:rPr lang="en-US" altLang="zh-CN" dirty="0">
                <a:sym typeface="+mn-ea"/>
              </a:rPr>
              <a:t>Best-in-class sports management and professional trainers to train Chinese youth in winter sports such as ice hockey</a:t>
            </a:r>
            <a:endParaRPr lang="en-US" altLang="zh-CN" dirty="0">
              <a:sym typeface="+mn-ea"/>
            </a:endParaRPr>
          </a:p>
          <a:p>
            <a:pPr marL="285750" indent="-285750" eaLnBrk="0" hangingPunct="0">
              <a:buClr>
                <a:srgbClr val="D7181F"/>
              </a:buClr>
              <a:buFont typeface="Arial" panose="020B0604020202020204" pitchFamily="34" charset="0"/>
              <a:buChar char="•"/>
            </a:pPr>
            <a:endParaRPr lang="en-US" altLang="zh-CN" dirty="0">
              <a:sym typeface="+mn-ea"/>
            </a:endParaRPr>
          </a:p>
          <a:p>
            <a:pPr marL="285750" indent="-285750" eaLnBrk="0" hangingPunct="0">
              <a:buClr>
                <a:srgbClr val="D7181F"/>
              </a:buClr>
              <a:buFont typeface="Arial" panose="020B0604020202020204" pitchFamily="34" charset="0"/>
              <a:buChar char="•"/>
            </a:pPr>
            <a:r>
              <a:rPr lang="en-US" altLang="zh-CN" dirty="0">
                <a:sym typeface="+mn-ea"/>
              </a:rPr>
              <a:t>EMBA education in sports management to train Chinese talent in management of sports events and related economic activities</a:t>
            </a:r>
            <a:endParaRPr lang="en-US" altLang="zh-CN" dirty="0"/>
          </a:p>
        </p:txBody>
      </p:sp>
      <p:sp>
        <p:nvSpPr>
          <p:cNvPr id="14" name="Oval 13"/>
          <p:cNvSpPr/>
          <p:nvPr/>
        </p:nvSpPr>
        <p:spPr>
          <a:xfrm>
            <a:off x="4871864" y="1779927"/>
            <a:ext cx="360000" cy="360000"/>
          </a:xfrm>
          <a:prstGeom prst="ellipse">
            <a:avLst/>
          </a:prstGeom>
          <a:solidFill>
            <a:schemeClr val="bg1">
              <a:lumMod val="75000"/>
            </a:schemeClr>
          </a:solidFill>
          <a:ln w="9525">
            <a:solidFill>
              <a:schemeClr val="bg1"/>
            </a:solidFill>
            <a:miter/>
          </a:ln>
        </p:spPr>
        <p:txBody>
          <a:bodyPr rtlCol="0" anchor="ctr"/>
          <a:lstStyle/>
          <a:p>
            <a:pPr algn="ctr" eaLnBrk="1" hangingPunct="1"/>
            <a:endParaRPr lang="en-SG" sz="2000" b="1" dirty="0">
              <a:latin typeface="微软雅黑" panose="020B0503020204020204" pitchFamily="34" charset="-122"/>
              <a:ea typeface="微软雅黑" panose="020B0503020204020204" pitchFamily="34" charset="-122"/>
              <a:sym typeface="宋体" panose="02010600030101010101" pitchFamily="2" charset="-122"/>
            </a:endParaRPr>
          </a:p>
        </p:txBody>
      </p:sp>
      <p:sp>
        <p:nvSpPr>
          <p:cNvPr id="15" name="TextBox 14"/>
          <p:cNvSpPr txBox="1"/>
          <p:nvPr/>
        </p:nvSpPr>
        <p:spPr>
          <a:xfrm>
            <a:off x="4686603" y="1454602"/>
            <a:ext cx="1177290" cy="368300"/>
          </a:xfrm>
          <a:prstGeom prst="rect">
            <a:avLst/>
          </a:prstGeom>
          <a:noFill/>
        </p:spPr>
        <p:txBody>
          <a:bodyPr wrap="none" rtlCol="0">
            <a:spAutoFit/>
          </a:bodyPr>
          <a:lstStyle/>
          <a:p>
            <a:r>
              <a:rPr lang="en-SG" dirty="0"/>
              <a:t>2020-202</a:t>
            </a:r>
            <a:r>
              <a:rPr lang="en-US" altLang="en-SG" dirty="0"/>
              <a:t>1</a:t>
            </a:r>
            <a:endParaRPr lang="en-US" altLang="en-SG" dirty="0"/>
          </a:p>
        </p:txBody>
      </p:sp>
      <p:cxnSp>
        <p:nvCxnSpPr>
          <p:cNvPr id="16" name="Straight Connector 15"/>
          <p:cNvCxnSpPr>
            <a:stCxn id="14" idx="4"/>
          </p:cNvCxnSpPr>
          <p:nvPr/>
        </p:nvCxnSpPr>
        <p:spPr>
          <a:xfrm flipH="1">
            <a:off x="5051863" y="2139927"/>
            <a:ext cx="1" cy="785017"/>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7" name="Oval 16"/>
          <p:cNvSpPr/>
          <p:nvPr/>
        </p:nvSpPr>
        <p:spPr>
          <a:xfrm>
            <a:off x="9053548" y="1779927"/>
            <a:ext cx="360000" cy="360000"/>
          </a:xfrm>
          <a:prstGeom prst="ellipse">
            <a:avLst/>
          </a:prstGeom>
          <a:solidFill>
            <a:schemeClr val="bg1">
              <a:lumMod val="75000"/>
            </a:schemeClr>
          </a:solidFill>
          <a:ln w="9525">
            <a:solidFill>
              <a:schemeClr val="bg1"/>
            </a:solidFill>
            <a:miter/>
          </a:ln>
        </p:spPr>
        <p:txBody>
          <a:bodyPr rtlCol="0" anchor="ctr"/>
          <a:lstStyle/>
          <a:p>
            <a:pPr algn="ctr" eaLnBrk="1" hangingPunct="1"/>
            <a:endParaRPr lang="en-SG" sz="2000" b="1" dirty="0">
              <a:latin typeface="微软雅黑" panose="020B0503020204020204" pitchFamily="34" charset="-122"/>
              <a:ea typeface="微软雅黑" panose="020B0503020204020204" pitchFamily="34" charset="-122"/>
              <a:sym typeface="宋体" panose="02010600030101010101" pitchFamily="2" charset="-122"/>
            </a:endParaRPr>
          </a:p>
        </p:txBody>
      </p:sp>
      <p:sp>
        <p:nvSpPr>
          <p:cNvPr id="18" name="TextBox 17"/>
          <p:cNvSpPr txBox="1"/>
          <p:nvPr/>
        </p:nvSpPr>
        <p:spPr>
          <a:xfrm>
            <a:off x="8868287" y="1454602"/>
            <a:ext cx="1815562" cy="369332"/>
          </a:xfrm>
          <a:prstGeom prst="rect">
            <a:avLst/>
          </a:prstGeom>
          <a:noFill/>
        </p:spPr>
        <p:txBody>
          <a:bodyPr wrap="none" rtlCol="0">
            <a:spAutoFit/>
          </a:bodyPr>
          <a:lstStyle/>
          <a:p>
            <a:r>
              <a:rPr lang="en-SG" dirty="0"/>
              <a:t>2022 and beyond</a:t>
            </a:r>
            <a:endParaRPr lang="en-SG" dirty="0"/>
          </a:p>
        </p:txBody>
      </p:sp>
      <p:cxnSp>
        <p:nvCxnSpPr>
          <p:cNvPr id="19" name="Straight Connector 18"/>
          <p:cNvCxnSpPr>
            <a:stCxn id="17" idx="4"/>
          </p:cNvCxnSpPr>
          <p:nvPr/>
        </p:nvCxnSpPr>
        <p:spPr>
          <a:xfrm flipH="1">
            <a:off x="9233547" y="2139927"/>
            <a:ext cx="1" cy="785017"/>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0" name="文本框 2"/>
          <p:cNvSpPr txBox="1"/>
          <p:nvPr/>
        </p:nvSpPr>
        <p:spPr>
          <a:xfrm>
            <a:off x="8292244" y="2924944"/>
            <a:ext cx="3564396" cy="3416320"/>
          </a:xfrm>
          <a:prstGeom prst="rect">
            <a:avLst/>
          </a:prstGeom>
          <a:noFill/>
        </p:spPr>
        <p:txBody>
          <a:bodyPr wrap="square" rtlCol="0" anchor="t">
            <a:spAutoFit/>
          </a:bodyPr>
          <a:lstStyle/>
          <a:p>
            <a:pPr eaLnBrk="0" hangingPunct="0">
              <a:buClr>
                <a:srgbClr val="D7181F"/>
              </a:buClr>
            </a:pPr>
            <a:r>
              <a:rPr lang="en-US" altLang="zh-CN" dirty="0">
                <a:sym typeface="+mn-ea"/>
              </a:rPr>
              <a:t>NHC Sports Management Center as industry standard in </a:t>
            </a:r>
            <a:r>
              <a:rPr lang="en-US" altLang="zh-CN" b="1" dirty="0">
                <a:sym typeface="+mn-ea"/>
              </a:rPr>
              <a:t>sports management and education</a:t>
            </a:r>
            <a:endParaRPr lang="en-US" altLang="zh-CN" b="1" dirty="0">
              <a:sym typeface="+mn-ea"/>
            </a:endParaRPr>
          </a:p>
          <a:p>
            <a:pPr eaLnBrk="0" hangingPunct="0">
              <a:buClr>
                <a:srgbClr val="D7181F"/>
              </a:buClr>
            </a:pPr>
            <a:endParaRPr lang="en-US" altLang="zh-CN" b="1" dirty="0">
              <a:sym typeface="+mn-ea"/>
            </a:endParaRPr>
          </a:p>
          <a:p>
            <a:pPr eaLnBrk="0" hangingPunct="0">
              <a:buClr>
                <a:srgbClr val="D7181F"/>
              </a:buClr>
            </a:pPr>
            <a:r>
              <a:rPr lang="en-US" altLang="zh-CN" dirty="0">
                <a:sym typeface="+mn-ea"/>
              </a:rPr>
              <a:t>Continue to innovate and create additional offerings such as:</a:t>
            </a:r>
            <a:endParaRPr lang="en-US" altLang="zh-CN" dirty="0">
              <a:sym typeface="+mn-ea"/>
            </a:endParaRPr>
          </a:p>
          <a:p>
            <a:pPr marL="285750" indent="-285750" eaLnBrk="0" hangingPunct="0">
              <a:buClr>
                <a:srgbClr val="D7181F"/>
              </a:buClr>
              <a:buFont typeface="Arial" panose="020B0604020202020204" pitchFamily="34" charset="0"/>
              <a:buChar char="•"/>
            </a:pPr>
            <a:r>
              <a:rPr lang="en-US" altLang="zh-CN" dirty="0">
                <a:sym typeface="+mn-ea"/>
              </a:rPr>
              <a:t>Winter sport tourism</a:t>
            </a:r>
            <a:endParaRPr lang="en-US" altLang="zh-CN" dirty="0">
              <a:sym typeface="+mn-ea"/>
            </a:endParaRPr>
          </a:p>
          <a:p>
            <a:pPr marL="285750" indent="-285750" eaLnBrk="0" hangingPunct="0">
              <a:buClr>
                <a:srgbClr val="D7181F"/>
              </a:buClr>
              <a:buFont typeface="Arial" panose="020B0604020202020204" pitchFamily="34" charset="0"/>
              <a:buChar char="•"/>
            </a:pPr>
            <a:r>
              <a:rPr lang="en-SG" altLang="zh-CN" dirty="0">
                <a:sym typeface="+mn-ea"/>
              </a:rPr>
              <a:t>International Ice Hockey Competition Events</a:t>
            </a:r>
            <a:endParaRPr lang="en-US" altLang="zh-CN" dirty="0">
              <a:sym typeface="+mn-ea"/>
            </a:endParaRPr>
          </a:p>
          <a:p>
            <a:pPr marL="285750" indent="-285750" eaLnBrk="0" hangingPunct="0">
              <a:buClr>
                <a:srgbClr val="D7181F"/>
              </a:buClr>
              <a:buFont typeface="Arial" panose="020B0604020202020204" pitchFamily="34" charset="0"/>
              <a:buChar char="•"/>
            </a:pPr>
            <a:r>
              <a:rPr lang="en-US" altLang="zh-CN" dirty="0">
                <a:sym typeface="+mn-ea"/>
              </a:rPr>
              <a:t>Sports Exchange and Visits</a:t>
            </a:r>
            <a:endParaRPr lang="en-US" altLang="zh-CN" dirty="0">
              <a:sym typeface="+mn-ea"/>
            </a:endParaRPr>
          </a:p>
          <a:p>
            <a:pPr marL="285750" indent="-285750" eaLnBrk="0" hangingPunct="0">
              <a:buClr>
                <a:srgbClr val="D7181F"/>
              </a:buClr>
              <a:buFont typeface="Arial" panose="020B0604020202020204" pitchFamily="34" charset="0"/>
              <a:buChar char="•"/>
            </a:pPr>
            <a:r>
              <a:rPr lang="en-SG" altLang="zh-CN" dirty="0">
                <a:sym typeface="+mn-ea"/>
              </a:rPr>
              <a:t>Utilize 5G, AI, AR, Big data into the Ice Hockey Events.</a:t>
            </a:r>
            <a:endParaRPr lang="en-SG" altLang="zh-CN" dirty="0">
              <a:sym typeface="+mn-ea"/>
            </a:endParaRPr>
          </a:p>
        </p:txBody>
      </p:sp>
      <p:sp>
        <p:nvSpPr>
          <p:cNvPr id="7" name="灯片编号占位符 1"/>
          <p:cNvSpPr>
            <a:spLocks noGrp="1"/>
          </p:cNvSpPr>
          <p:nvPr/>
        </p:nvSpPr>
        <p:spPr>
          <a:xfrm>
            <a:off x="10049510" y="6365558"/>
            <a:ext cx="2057400" cy="273844"/>
          </a:xfrm>
          <a:prstGeom prst="rect">
            <a:avLst/>
          </a:prstGeom>
        </p:spPr>
        <p:txBody>
          <a:bodyPr lIns="68580" tIns="34290" rIns="68580" bIns="34290"/>
          <a:lstStyle>
            <a:defPPr>
              <a:defRPr lang="zh-CN"/>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a:lstStyle>
          <a:p>
            <a:fld id="{7D9BB5D0-35E4-459D-AEF3-FE4D7C45CC19}" type="slidenum">
              <a:rPr lang="en-US" altLang="zh-CN" smtClean="0"/>
            </a:fld>
            <a:endParaRPr lang="zh-CN" altLang="en-US"/>
          </a:p>
        </p:txBody>
      </p:sp>
      <p:pic>
        <p:nvPicPr>
          <p:cNvPr id="9" name="图片 8"/>
          <p:cNvPicPr>
            <a:picLocks noChangeAspect="1"/>
          </p:cNvPicPr>
          <p:nvPr/>
        </p:nvPicPr>
        <p:blipFill>
          <a:blip r:embed="rId1"/>
          <a:stretch>
            <a:fillRect/>
          </a:stretch>
        </p:blipFill>
        <p:spPr>
          <a:xfrm flipH="1">
            <a:off x="718820" y="4403090"/>
            <a:ext cx="2501265" cy="166814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2252980" y="406400"/>
            <a:ext cx="8699176" cy="461665"/>
          </a:xfrm>
          <a:prstGeom prst="rect">
            <a:avLst/>
          </a:prstGeom>
          <a:noFill/>
        </p:spPr>
        <p:txBody>
          <a:bodyPr wrap="none" rtlCol="0" anchor="t">
            <a:spAutoFit/>
          </a:bodyPr>
          <a:lstStyle/>
          <a:p>
            <a:r>
              <a:rPr lang="en-US" sz="2400" b="1" dirty="0">
                <a:latin typeface="微软雅黑" panose="020B0503020204020204" pitchFamily="34" charset="-122"/>
                <a:ea typeface="微软雅黑" panose="020B0503020204020204" pitchFamily="34" charset="-122"/>
                <a:sym typeface="+mn-ea"/>
              </a:rPr>
              <a:t>NHC Sports Management Center: </a:t>
            </a:r>
            <a:r>
              <a:rPr lang="en-US" sz="2400" b="1" dirty="0">
                <a:latin typeface="微软雅黑" panose="020B0503020204020204" pitchFamily="34" charset="-122"/>
                <a:ea typeface="微软雅黑" panose="020B0503020204020204" pitchFamily="34" charset="-122"/>
              </a:rPr>
              <a:t>Key product offering</a:t>
            </a:r>
            <a:endParaRPr lang="en-US" sz="2400" b="1" dirty="0">
              <a:latin typeface="微软雅黑" panose="020B0503020204020204" pitchFamily="34" charset="-122"/>
              <a:ea typeface="微软雅黑" panose="020B0503020204020204" pitchFamily="34" charset="-122"/>
            </a:endParaRPr>
          </a:p>
        </p:txBody>
      </p:sp>
      <p:sp>
        <p:nvSpPr>
          <p:cNvPr id="4" name="Rectangle 3"/>
          <p:cNvSpPr/>
          <p:nvPr/>
        </p:nvSpPr>
        <p:spPr>
          <a:xfrm>
            <a:off x="335360" y="2189521"/>
            <a:ext cx="2160240" cy="1512168"/>
          </a:xfrm>
          <a:prstGeom prst="rect">
            <a:avLst/>
          </a:prstGeom>
          <a:solidFill>
            <a:schemeClr val="bg1">
              <a:lumMod val="85000"/>
            </a:schemeClr>
          </a:solidFill>
          <a:ln w="9525">
            <a:solidFill>
              <a:schemeClr val="bg1"/>
            </a:solidFill>
            <a:miter/>
          </a:ln>
        </p:spPr>
        <p:txBody>
          <a:bodyPr rtlCol="0" anchor="ctr"/>
          <a:lstStyle/>
          <a:p>
            <a:pPr algn="ctr" eaLnBrk="1" hangingPunct="1"/>
            <a:r>
              <a:rPr lang="en-SG" sz="1600" dirty="0">
                <a:latin typeface="微软雅黑" panose="020B0503020204020204" pitchFamily="34" charset="-122"/>
                <a:ea typeface="微软雅黑" panose="020B0503020204020204" pitchFamily="34" charset="-122"/>
                <a:sym typeface="宋体" panose="02010600030101010101" pitchFamily="2" charset="-122"/>
              </a:rPr>
              <a:t>Organize and facilitate construction and operation of a sports </a:t>
            </a:r>
            <a:r>
              <a:rPr lang="en-US" altLang="en-SG" sz="1600" dirty="0">
                <a:latin typeface="微软雅黑" panose="020B0503020204020204" pitchFamily="34" charset="-122"/>
                <a:ea typeface="微软雅黑" panose="020B0503020204020204" pitchFamily="34" charset="-122"/>
                <a:sym typeface="宋体" panose="02010600030101010101" pitchFamily="2" charset="-122"/>
              </a:rPr>
              <a:t>management center</a:t>
            </a:r>
            <a:endParaRPr lang="en-SG" sz="1600" dirty="0">
              <a:latin typeface="微软雅黑" panose="020B0503020204020204" pitchFamily="34" charset="-122"/>
              <a:ea typeface="微软雅黑" panose="020B0503020204020204" pitchFamily="34" charset="-122"/>
              <a:sym typeface="宋体" panose="02010600030101010101" pitchFamily="2" charset="-122"/>
            </a:endParaRPr>
          </a:p>
        </p:txBody>
      </p:sp>
      <p:sp>
        <p:nvSpPr>
          <p:cNvPr id="6" name="Rectangle 5"/>
          <p:cNvSpPr/>
          <p:nvPr/>
        </p:nvSpPr>
        <p:spPr>
          <a:xfrm>
            <a:off x="1407700" y="3899140"/>
            <a:ext cx="9368820" cy="648073"/>
          </a:xfrm>
          <a:prstGeom prst="rect">
            <a:avLst/>
          </a:prstGeom>
          <a:solidFill>
            <a:schemeClr val="bg1">
              <a:lumMod val="85000"/>
            </a:schemeClr>
          </a:solidFill>
          <a:ln w="9525">
            <a:solidFill>
              <a:schemeClr val="bg1"/>
            </a:solidFill>
            <a:miter/>
          </a:ln>
        </p:spPr>
        <p:txBody>
          <a:bodyPr rtlCol="0" anchor="ctr"/>
          <a:lstStyle/>
          <a:p>
            <a:pPr algn="ctr"/>
            <a:r>
              <a:rPr lang="en-US" sz="1600" b="1" dirty="0">
                <a:latin typeface="微软雅黑" panose="020B0503020204020204" pitchFamily="34" charset="-122"/>
                <a:ea typeface="微软雅黑" panose="020B0503020204020204" pitchFamily="34" charset="-122"/>
                <a:sym typeface="+mn-ea"/>
              </a:rPr>
              <a:t>NHC Sports Management Center app</a:t>
            </a:r>
            <a:endParaRPr lang="en-US" sz="1600" b="1" dirty="0">
              <a:latin typeface="微软雅黑" panose="020B0503020204020204" pitchFamily="34" charset="-122"/>
              <a:ea typeface="微软雅黑" panose="020B0503020204020204" pitchFamily="34" charset="-122"/>
            </a:endParaRPr>
          </a:p>
        </p:txBody>
      </p:sp>
      <p:sp>
        <p:nvSpPr>
          <p:cNvPr id="7" name="Rectangle 6"/>
          <p:cNvSpPr/>
          <p:nvPr/>
        </p:nvSpPr>
        <p:spPr>
          <a:xfrm>
            <a:off x="1407700" y="4737396"/>
            <a:ext cx="9368820" cy="648073"/>
          </a:xfrm>
          <a:prstGeom prst="rect">
            <a:avLst/>
          </a:prstGeom>
          <a:solidFill>
            <a:schemeClr val="bg1">
              <a:lumMod val="85000"/>
            </a:schemeClr>
          </a:solidFill>
          <a:ln w="9525">
            <a:solidFill>
              <a:schemeClr val="bg1"/>
            </a:solidFill>
            <a:miter/>
          </a:ln>
        </p:spPr>
        <p:txBody>
          <a:bodyPr rtlCol="0" anchor="ctr"/>
          <a:lstStyle/>
          <a:p>
            <a:pPr algn="ctr"/>
            <a:r>
              <a:rPr lang="en-US" sz="1600" b="1" dirty="0" err="1">
                <a:latin typeface="微软雅黑" panose="020B0503020204020204" pitchFamily="34" charset="-122"/>
                <a:ea typeface="微软雅黑" panose="020B0503020204020204" pitchFamily="34" charset="-122"/>
              </a:rPr>
              <a:t>Haaga-Helia</a:t>
            </a:r>
            <a:r>
              <a:rPr lang="en-US" sz="1600" b="1" dirty="0">
                <a:latin typeface="微软雅黑" panose="020B0503020204020204" pitchFamily="34" charset="-122"/>
                <a:ea typeface="微软雅黑" panose="020B0503020204020204" pitchFamily="34" charset="-122"/>
              </a:rPr>
              <a:t> University of Applied </a:t>
            </a:r>
            <a:r>
              <a:rPr lang="en-US" sz="1600" b="1" dirty="0" err="1">
                <a:latin typeface="微软雅黑" panose="020B0503020204020204" pitchFamily="34" charset="-122"/>
                <a:ea typeface="微软雅黑" panose="020B0503020204020204" pitchFamily="34" charset="-122"/>
              </a:rPr>
              <a:t>Sciences's</a:t>
            </a:r>
            <a:r>
              <a:rPr lang="en-US" sz="1600" b="1" dirty="0">
                <a:latin typeface="微软雅黑" panose="020B0503020204020204" pitchFamily="34" charset="-122"/>
                <a:ea typeface="微软雅黑" panose="020B0503020204020204" pitchFamily="34" charset="-122"/>
              </a:rPr>
              <a:t> Lab 8 Suzhou</a:t>
            </a:r>
            <a:endParaRPr lang="en-US" sz="1600" b="1" dirty="0">
              <a:latin typeface="微软雅黑" panose="020B0503020204020204" pitchFamily="34" charset="-122"/>
              <a:ea typeface="微软雅黑" panose="020B0503020204020204" pitchFamily="34" charset="-122"/>
            </a:endParaRPr>
          </a:p>
        </p:txBody>
      </p:sp>
      <p:sp>
        <p:nvSpPr>
          <p:cNvPr id="9" name="Rectangle 8"/>
          <p:cNvSpPr/>
          <p:nvPr/>
        </p:nvSpPr>
        <p:spPr>
          <a:xfrm>
            <a:off x="2738220" y="2209985"/>
            <a:ext cx="2113640" cy="1512168"/>
          </a:xfrm>
          <a:prstGeom prst="rect">
            <a:avLst/>
          </a:prstGeom>
          <a:solidFill>
            <a:schemeClr val="bg1">
              <a:lumMod val="85000"/>
            </a:schemeClr>
          </a:solidFill>
          <a:ln w="9525">
            <a:solidFill>
              <a:schemeClr val="bg1"/>
            </a:solidFill>
            <a:miter/>
          </a:ln>
        </p:spPr>
        <p:txBody>
          <a:bodyPr rtlCol="0" anchor="ctr"/>
          <a:lstStyle/>
          <a:p>
            <a:pPr algn="ctr"/>
            <a:r>
              <a:rPr lang="en-SG" sz="1600" dirty="0">
                <a:latin typeface="微软雅黑" panose="020B0503020204020204" pitchFamily="34" charset="-122"/>
                <a:ea typeface="微软雅黑" panose="020B0503020204020204" pitchFamily="34" charset="-122"/>
                <a:sym typeface="宋体" panose="02010600030101010101" pitchFamily="2" charset="-122"/>
              </a:rPr>
              <a:t>Training and education </a:t>
            </a:r>
            <a:endParaRPr lang="en-US" altLang="en-SG" sz="1600" dirty="0">
              <a:latin typeface="微软雅黑" panose="020B0503020204020204" pitchFamily="34" charset="-122"/>
              <a:ea typeface="微软雅黑" panose="020B0503020204020204" pitchFamily="34" charset="-122"/>
              <a:sym typeface="宋体" panose="02010600030101010101" pitchFamily="2" charset="-122"/>
            </a:endParaRPr>
          </a:p>
        </p:txBody>
      </p:sp>
      <p:sp>
        <p:nvSpPr>
          <p:cNvPr id="10" name="Rectangle 9"/>
          <p:cNvSpPr/>
          <p:nvPr/>
        </p:nvSpPr>
        <p:spPr>
          <a:xfrm>
            <a:off x="5011752" y="2209985"/>
            <a:ext cx="2160240" cy="1512168"/>
          </a:xfrm>
          <a:prstGeom prst="rect">
            <a:avLst/>
          </a:prstGeom>
          <a:solidFill>
            <a:schemeClr val="bg1">
              <a:lumMod val="85000"/>
            </a:schemeClr>
          </a:solidFill>
          <a:ln w="9525">
            <a:solidFill>
              <a:schemeClr val="bg1"/>
            </a:solidFill>
            <a:miter/>
          </a:ln>
        </p:spPr>
        <p:txBody>
          <a:bodyPr rtlCol="0" anchor="ctr"/>
          <a:lstStyle/>
          <a:p>
            <a:pPr algn="ctr"/>
            <a:r>
              <a:rPr lang="en-SG" sz="1600" dirty="0">
                <a:latin typeface="微软雅黑" panose="020B0503020204020204" pitchFamily="34" charset="-122"/>
                <a:ea typeface="微软雅黑" panose="020B0503020204020204" pitchFamily="34" charset="-122"/>
                <a:sym typeface="宋体" panose="02010600030101010101" pitchFamily="2" charset="-122"/>
              </a:rPr>
              <a:t>Sports exchange and visits</a:t>
            </a:r>
            <a:endParaRPr lang="en-SG" sz="1600" dirty="0">
              <a:latin typeface="微软雅黑" panose="020B0503020204020204" pitchFamily="34" charset="-122"/>
              <a:ea typeface="微软雅黑" panose="020B0503020204020204" pitchFamily="34" charset="-122"/>
              <a:sym typeface="宋体" panose="02010600030101010101" pitchFamily="2" charset="-122"/>
            </a:endParaRPr>
          </a:p>
          <a:p>
            <a:pPr algn="ctr"/>
            <a:r>
              <a:rPr lang="en-SG" sz="1600" dirty="0">
                <a:latin typeface="微软雅黑" panose="020B0503020204020204" pitchFamily="34" charset="-122"/>
                <a:ea typeface="微软雅黑" panose="020B0503020204020204" pitchFamily="34" charset="-122"/>
                <a:sym typeface="宋体" panose="02010600030101010101" pitchFamily="2" charset="-122"/>
              </a:rPr>
              <a:t>local and international sports competition events</a:t>
            </a:r>
            <a:endParaRPr lang="en-SG" sz="1600" dirty="0">
              <a:latin typeface="微软雅黑" panose="020B0503020204020204" pitchFamily="34" charset="-122"/>
              <a:ea typeface="微软雅黑" panose="020B0503020204020204" pitchFamily="34" charset="-122"/>
              <a:sym typeface="宋体" panose="02010600030101010101" pitchFamily="2" charset="-122"/>
            </a:endParaRPr>
          </a:p>
        </p:txBody>
      </p:sp>
      <p:sp>
        <p:nvSpPr>
          <p:cNvPr id="11" name="Rectangle 10"/>
          <p:cNvSpPr/>
          <p:nvPr/>
        </p:nvSpPr>
        <p:spPr>
          <a:xfrm>
            <a:off x="7270002" y="2214595"/>
            <a:ext cx="2160240" cy="1512168"/>
          </a:xfrm>
          <a:prstGeom prst="rect">
            <a:avLst/>
          </a:prstGeom>
          <a:solidFill>
            <a:schemeClr val="bg1">
              <a:lumMod val="85000"/>
            </a:schemeClr>
          </a:solidFill>
          <a:ln w="9525">
            <a:solidFill>
              <a:schemeClr val="bg1"/>
            </a:solidFill>
            <a:miter/>
          </a:ln>
        </p:spPr>
        <p:txBody>
          <a:bodyPr rtlCol="0" anchor="ctr"/>
          <a:lstStyle/>
          <a:p>
            <a:pPr algn="ctr"/>
            <a:r>
              <a:rPr lang="en-US" altLang="en-SG" sz="1600" dirty="0">
                <a:latin typeface="微软雅黑" panose="020B0503020204020204" pitchFamily="34" charset="-122"/>
                <a:ea typeface="微软雅黑" panose="020B0503020204020204" pitchFamily="34" charset="-122"/>
                <a:sym typeface="宋体" panose="02010600030101010101" pitchFamily="2" charset="-122"/>
              </a:rPr>
              <a:t>***</a:t>
            </a:r>
            <a:r>
              <a:rPr lang="en-SG" sz="1600" dirty="0">
                <a:latin typeface="微软雅黑" panose="020B0503020204020204" pitchFamily="34" charset="-122"/>
                <a:ea typeface="微软雅黑" panose="020B0503020204020204" pitchFamily="34" charset="-122"/>
                <a:sym typeface="宋体" panose="02010600030101010101" pitchFamily="2" charset="-122"/>
              </a:rPr>
              <a:t>Utilize 5G, AI, AR, Big data into the Ice Hockey Events.</a:t>
            </a:r>
            <a:endParaRPr lang="en-SG" sz="1600" dirty="0">
              <a:latin typeface="微软雅黑" panose="020B0503020204020204" pitchFamily="34" charset="-122"/>
              <a:ea typeface="微软雅黑" panose="020B0503020204020204" pitchFamily="34" charset="-122"/>
              <a:sym typeface="宋体" panose="02010600030101010101" pitchFamily="2" charset="-122"/>
            </a:endParaRPr>
          </a:p>
          <a:p>
            <a:pPr algn="ctr"/>
            <a:endParaRPr lang="en-SG" sz="1600" dirty="0">
              <a:latin typeface="微软雅黑" panose="020B0503020204020204" pitchFamily="34" charset="-122"/>
              <a:ea typeface="微软雅黑" panose="020B0503020204020204" pitchFamily="34" charset="-122"/>
              <a:sym typeface="宋体" panose="02010600030101010101" pitchFamily="2" charset="-122"/>
            </a:endParaRPr>
          </a:p>
        </p:txBody>
      </p:sp>
      <p:sp>
        <p:nvSpPr>
          <p:cNvPr id="15" name="灯片编号占位符 1"/>
          <p:cNvSpPr>
            <a:spLocks noGrp="1"/>
          </p:cNvSpPr>
          <p:nvPr/>
        </p:nvSpPr>
        <p:spPr>
          <a:xfrm>
            <a:off x="10049510" y="6365558"/>
            <a:ext cx="2057400" cy="273844"/>
          </a:xfrm>
          <a:prstGeom prst="rect">
            <a:avLst/>
          </a:prstGeom>
        </p:spPr>
        <p:txBody>
          <a:bodyPr lIns="68580" tIns="34290" rIns="68580" bIns="34290"/>
          <a:lstStyle>
            <a:defPPr>
              <a:defRPr lang="zh-CN"/>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a:lstStyle>
          <a:p>
            <a:fld id="{7D9BB5D0-35E4-459D-AEF3-FE4D7C45CC19}" type="slidenum">
              <a:rPr lang="en-US" altLang="zh-CN" smtClean="0"/>
            </a:fld>
            <a:endParaRPr lang="zh-CN" altLang="en-US"/>
          </a:p>
        </p:txBody>
      </p:sp>
      <p:sp>
        <p:nvSpPr>
          <p:cNvPr id="12" name="Rectangle 10"/>
          <p:cNvSpPr/>
          <p:nvPr/>
        </p:nvSpPr>
        <p:spPr>
          <a:xfrm>
            <a:off x="9528252" y="2239190"/>
            <a:ext cx="2160240" cy="1512168"/>
          </a:xfrm>
          <a:prstGeom prst="rect">
            <a:avLst/>
          </a:prstGeom>
          <a:solidFill>
            <a:schemeClr val="bg1">
              <a:lumMod val="85000"/>
            </a:schemeClr>
          </a:solidFill>
          <a:ln w="9525">
            <a:solidFill>
              <a:schemeClr val="bg1"/>
            </a:solidFill>
            <a:miter/>
          </a:ln>
        </p:spPr>
        <p:txBody>
          <a:bodyPr rtlCol="0" anchor="ctr"/>
          <a:lstStyle/>
          <a:p>
            <a:pPr algn="ctr"/>
            <a:r>
              <a:rPr lang="en-US" sz="1600">
                <a:latin typeface="微软雅黑" panose="020B0503020204020204" pitchFamily="34" charset="-122"/>
                <a:ea typeface="微软雅黑" panose="020B0503020204020204" pitchFamily="34" charset="-122"/>
                <a:sym typeface="宋体" panose="02010600030101010101" pitchFamily="2" charset="-122"/>
              </a:rPr>
              <a:t>Planning, training operations and management of Finnish sports towns</a:t>
            </a:r>
            <a:endParaRPr lang="en-SG" sz="1600" dirty="0">
              <a:latin typeface="微软雅黑" panose="020B0503020204020204" pitchFamily="34" charset="-122"/>
              <a:ea typeface="微软雅黑" panose="020B0503020204020204" pitchFamily="34" charset="-122"/>
              <a:sym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9"/>
          <p:cNvSpPr txBox="1">
            <a:spLocks noChangeArrowheads="1"/>
          </p:cNvSpPr>
          <p:nvPr/>
        </p:nvSpPr>
        <p:spPr bwMode="auto">
          <a:xfrm>
            <a:off x="1843405" y="2498090"/>
            <a:ext cx="1993900" cy="368300"/>
          </a:xfrm>
          <a:prstGeom prst="rect">
            <a:avLst/>
          </a:prstGeom>
          <a:solidFill>
            <a:srgbClr val="0070C0">
              <a:alpha val="70000"/>
            </a:srgbClr>
          </a:solidFill>
          <a:ln w="9525">
            <a:noFill/>
            <a:miter lim="800000"/>
          </a:ln>
        </p:spPr>
        <p:txBody>
          <a:bodyPr wrap="none">
            <a:spAutoFit/>
          </a:bodyPr>
          <a:lstStyle/>
          <a:p>
            <a:pPr algn="r">
              <a:buFont typeface="Arial" panose="020B0604020202020204" pitchFamily="34" charset="0"/>
              <a:buNone/>
            </a:pPr>
            <a:r>
              <a:rPr lang="en-US" altLang="zh-CN">
                <a:solidFill>
                  <a:schemeClr val="bg1"/>
                </a:solidFill>
                <a:sym typeface="+mn-ea"/>
              </a:rPr>
              <a:t>Big Data/AI analysis</a:t>
            </a:r>
            <a:endParaRPr lang="en-US" altLang="zh-CN" b="1">
              <a:solidFill>
                <a:schemeClr val="bg1"/>
              </a:solidFill>
              <a:latin typeface="微软雅黑" panose="020B0503020204020204" pitchFamily="34" charset="-122"/>
              <a:ea typeface="微软雅黑" panose="020B0503020204020204" pitchFamily="34" charset="-122"/>
              <a:sym typeface="+mn-ea"/>
            </a:endParaRPr>
          </a:p>
        </p:txBody>
      </p:sp>
      <p:sp>
        <p:nvSpPr>
          <p:cNvPr id="29" name="TextBox 11"/>
          <p:cNvSpPr txBox="1">
            <a:spLocks noChangeArrowheads="1"/>
          </p:cNvSpPr>
          <p:nvPr/>
        </p:nvSpPr>
        <p:spPr bwMode="auto">
          <a:xfrm>
            <a:off x="7163435" y="1981200"/>
            <a:ext cx="1246505" cy="645160"/>
          </a:xfrm>
          <a:prstGeom prst="rect">
            <a:avLst/>
          </a:prstGeom>
          <a:solidFill>
            <a:srgbClr val="0070C0">
              <a:alpha val="70000"/>
            </a:srgbClr>
          </a:solidFill>
          <a:ln w="9525">
            <a:noFill/>
            <a:miter lim="800000"/>
          </a:ln>
        </p:spPr>
        <p:txBody>
          <a:bodyPr wrap="square">
            <a:spAutoFit/>
          </a:bodyPr>
          <a:lstStyle/>
          <a:p>
            <a:pPr algn="l">
              <a:buFont typeface="Arial" panose="020B0604020202020204" pitchFamily="34" charset="0"/>
              <a:buNone/>
            </a:pPr>
            <a:r>
              <a:rPr lang="en-US" altLang="zh-CN">
                <a:solidFill>
                  <a:schemeClr val="bg1"/>
                </a:solidFill>
                <a:sym typeface="+mn-ea"/>
              </a:rPr>
              <a:t>Sponsors / advertisers</a:t>
            </a:r>
            <a:endParaRPr lang="en-US" altLang="zh-CN" b="1">
              <a:solidFill>
                <a:schemeClr val="bg1"/>
              </a:solidFill>
              <a:latin typeface="微软雅黑" panose="020B0503020204020204" pitchFamily="34" charset="-122"/>
              <a:ea typeface="微软雅黑" panose="020B0503020204020204" pitchFamily="34" charset="-122"/>
              <a:sym typeface="+mn-ea"/>
            </a:endParaRPr>
          </a:p>
        </p:txBody>
      </p:sp>
      <p:sp>
        <p:nvSpPr>
          <p:cNvPr id="32" name="TextBox 13"/>
          <p:cNvSpPr txBox="1">
            <a:spLocks noChangeArrowheads="1"/>
          </p:cNvSpPr>
          <p:nvPr/>
        </p:nvSpPr>
        <p:spPr bwMode="auto">
          <a:xfrm>
            <a:off x="1677035" y="4942205"/>
            <a:ext cx="1696085" cy="645160"/>
          </a:xfrm>
          <a:prstGeom prst="rect">
            <a:avLst/>
          </a:prstGeom>
          <a:solidFill>
            <a:srgbClr val="0070C0">
              <a:alpha val="70000"/>
            </a:srgbClr>
          </a:solidFill>
          <a:ln w="9525">
            <a:noFill/>
            <a:miter lim="800000"/>
          </a:ln>
        </p:spPr>
        <p:txBody>
          <a:bodyPr wrap="square">
            <a:spAutoFit/>
          </a:bodyPr>
          <a:lstStyle/>
          <a:p>
            <a:pPr algn="r">
              <a:buFont typeface="Arial" panose="020B0604020202020204" pitchFamily="34" charset="0"/>
              <a:buNone/>
            </a:pPr>
            <a:r>
              <a:rPr lang="en-US">
                <a:solidFill>
                  <a:schemeClr val="bg1"/>
                </a:solidFill>
                <a:sym typeface="+mn-ea"/>
              </a:rPr>
              <a:t>Coaches / referees</a:t>
            </a:r>
            <a:endParaRPr lang="en-US" b="1">
              <a:solidFill>
                <a:schemeClr val="bg1"/>
              </a:solidFill>
              <a:latin typeface="微软雅黑" panose="020B0503020204020204" pitchFamily="34" charset="-122"/>
              <a:ea typeface="微软雅黑" panose="020B0503020204020204" pitchFamily="34" charset="-122"/>
              <a:sym typeface="+mn-ea"/>
            </a:endParaRPr>
          </a:p>
        </p:txBody>
      </p:sp>
      <p:sp>
        <p:nvSpPr>
          <p:cNvPr id="34" name="Freeform 3"/>
          <p:cNvSpPr>
            <a:spLocks noEditPoints="1"/>
          </p:cNvSpPr>
          <p:nvPr/>
        </p:nvSpPr>
        <p:spPr bwMode="auto">
          <a:xfrm>
            <a:off x="5189220" y="1971040"/>
            <a:ext cx="2056130" cy="1930400"/>
          </a:xfrm>
          <a:custGeom>
            <a:avLst/>
            <a:gdLst>
              <a:gd name="T0" fmla="*/ 678123721 w 360"/>
              <a:gd name="T1" fmla="*/ 2147483647 h 360"/>
              <a:gd name="T2" fmla="*/ 339064321 w 360"/>
              <a:gd name="T3" fmla="*/ 2147483647 h 360"/>
              <a:gd name="T4" fmla="*/ 750781032 w 360"/>
              <a:gd name="T5" fmla="*/ 2147483647 h 360"/>
              <a:gd name="T6" fmla="*/ 726563569 w 360"/>
              <a:gd name="T7" fmla="*/ 2147483647 h 360"/>
              <a:gd name="T8" fmla="*/ 1065622815 w 360"/>
              <a:gd name="T9" fmla="*/ 2147483647 h 360"/>
              <a:gd name="T10" fmla="*/ 1114062662 w 360"/>
              <a:gd name="T11" fmla="*/ 2147483647 h 360"/>
              <a:gd name="T12" fmla="*/ 1549996990 w 360"/>
              <a:gd name="T13" fmla="*/ 1954690456 h 360"/>
              <a:gd name="T14" fmla="*/ 1622654300 w 360"/>
              <a:gd name="T15" fmla="*/ 1375524915 h 360"/>
              <a:gd name="T16" fmla="*/ 2147483647 w 360"/>
              <a:gd name="T17" fmla="*/ 1303125538 h 360"/>
              <a:gd name="T18" fmla="*/ 2147483647 w 360"/>
              <a:gd name="T19" fmla="*/ 1013542460 h 360"/>
              <a:gd name="T20" fmla="*/ 2147483647 w 360"/>
              <a:gd name="T21" fmla="*/ 820488917 h 360"/>
              <a:gd name="T22" fmla="*/ 2147483647 w 360"/>
              <a:gd name="T23" fmla="*/ 699824927 h 360"/>
              <a:gd name="T24" fmla="*/ 2147483647 w 360"/>
              <a:gd name="T25" fmla="*/ 555035844 h 360"/>
              <a:gd name="T26" fmla="*/ 2147483647 w 360"/>
              <a:gd name="T27" fmla="*/ 506771230 h 360"/>
              <a:gd name="T28" fmla="*/ 2147483647 w 360"/>
              <a:gd name="T29" fmla="*/ 675695076 h 360"/>
              <a:gd name="T30" fmla="*/ 2147483647 w 360"/>
              <a:gd name="T31" fmla="*/ 386112152 h 360"/>
              <a:gd name="T32" fmla="*/ 2147483647 w 360"/>
              <a:gd name="T33" fmla="*/ 748089541 h 360"/>
              <a:gd name="T34" fmla="*/ 2147483647 w 360"/>
              <a:gd name="T35" fmla="*/ 820488917 h 360"/>
              <a:gd name="T36" fmla="*/ 2147483647 w 360"/>
              <a:gd name="T37" fmla="*/ 1158336302 h 360"/>
              <a:gd name="T38" fmla="*/ 2147483647 w 360"/>
              <a:gd name="T39" fmla="*/ 1351390152 h 360"/>
              <a:gd name="T40" fmla="*/ 2147483647 w 360"/>
              <a:gd name="T41" fmla="*/ 1520313844 h 360"/>
              <a:gd name="T42" fmla="*/ 2147483647 w 360"/>
              <a:gd name="T43" fmla="*/ 1858161229 h 360"/>
              <a:gd name="T44" fmla="*/ 2147483647 w 360"/>
              <a:gd name="T45" fmla="*/ 2075349535 h 360"/>
              <a:gd name="T46" fmla="*/ 2147483647 w 360"/>
              <a:gd name="T47" fmla="*/ 2147483647 h 360"/>
              <a:gd name="T48" fmla="*/ 2147483647 w 360"/>
              <a:gd name="T49" fmla="*/ 2147483647 h 360"/>
              <a:gd name="T50" fmla="*/ 2147483647 w 360"/>
              <a:gd name="T51" fmla="*/ 2147483647 h 360"/>
              <a:gd name="T52" fmla="*/ 2147483647 w 360"/>
              <a:gd name="T53" fmla="*/ 2147483647 h 360"/>
              <a:gd name="T54" fmla="*/ 2147483647 w 360"/>
              <a:gd name="T55" fmla="*/ 2147483647 h 360"/>
              <a:gd name="T56" fmla="*/ 2147483647 w 360"/>
              <a:gd name="T57" fmla="*/ 2147483647 h 360"/>
              <a:gd name="T58" fmla="*/ 2147483647 w 360"/>
              <a:gd name="T59" fmla="*/ 2147483647 h 360"/>
              <a:gd name="T60" fmla="*/ 2147483647 w 360"/>
              <a:gd name="T61" fmla="*/ 2147483647 h 360"/>
              <a:gd name="T62" fmla="*/ 2147483647 w 360"/>
              <a:gd name="T63" fmla="*/ 2147483647 h 360"/>
              <a:gd name="T64" fmla="*/ 2147483647 w 360"/>
              <a:gd name="T65" fmla="*/ 2147483647 h 360"/>
              <a:gd name="T66" fmla="*/ 2147483647 w 360"/>
              <a:gd name="T67" fmla="*/ 2147483647 h 360"/>
              <a:gd name="T68" fmla="*/ 2147483647 w 360"/>
              <a:gd name="T69" fmla="*/ 2147483647 h 360"/>
              <a:gd name="T70" fmla="*/ 2147483647 w 360"/>
              <a:gd name="T71" fmla="*/ 2147483647 h 360"/>
              <a:gd name="T72" fmla="*/ 2147483647 w 360"/>
              <a:gd name="T73" fmla="*/ 2147483647 h 360"/>
              <a:gd name="T74" fmla="*/ 2147483647 w 360"/>
              <a:gd name="T75" fmla="*/ 2147483647 h 360"/>
              <a:gd name="T76" fmla="*/ 2147483647 w 360"/>
              <a:gd name="T77" fmla="*/ 2147483647 h 360"/>
              <a:gd name="T78" fmla="*/ 2147483647 w 360"/>
              <a:gd name="T79" fmla="*/ 2147483647 h 360"/>
              <a:gd name="T80" fmla="*/ 2147483647 w 360"/>
              <a:gd name="T81" fmla="*/ 2147483647 h 360"/>
              <a:gd name="T82" fmla="*/ 2147483647 w 360"/>
              <a:gd name="T83" fmla="*/ 2147483647 h 360"/>
              <a:gd name="T84" fmla="*/ 2147483647 w 360"/>
              <a:gd name="T85" fmla="*/ 2147483647 h 360"/>
              <a:gd name="T86" fmla="*/ 2147483647 w 360"/>
              <a:gd name="T87" fmla="*/ 2147483647 h 360"/>
              <a:gd name="T88" fmla="*/ 2147483647 w 360"/>
              <a:gd name="T89" fmla="*/ 2147483647 h 360"/>
              <a:gd name="T90" fmla="*/ 2147483647 w 360"/>
              <a:gd name="T91" fmla="*/ 2147483647 h 360"/>
              <a:gd name="T92" fmla="*/ 2147483647 w 360"/>
              <a:gd name="T93" fmla="*/ 2147483647 h 360"/>
              <a:gd name="T94" fmla="*/ 2058588320 w 360"/>
              <a:gd name="T95" fmla="*/ 2147483647 h 360"/>
              <a:gd name="T96" fmla="*/ 1985935931 w 360"/>
              <a:gd name="T97" fmla="*/ 2147483647 h 360"/>
              <a:gd name="T98" fmla="*/ 1307812517 w 360"/>
              <a:gd name="T99" fmla="*/ 2147483647 h 360"/>
              <a:gd name="T100" fmla="*/ 1283589825 w 360"/>
              <a:gd name="T101" fmla="*/ 2147483647 h 360"/>
              <a:gd name="T102" fmla="*/ 896090731 w 360"/>
              <a:gd name="T103" fmla="*/ 2147483647 h 360"/>
              <a:gd name="T104" fmla="*/ 896090731 w 360"/>
              <a:gd name="T105" fmla="*/ 2147483647 h 360"/>
              <a:gd name="T106" fmla="*/ 435939095 w 360"/>
              <a:gd name="T107" fmla="*/ 2147483647 h 360"/>
              <a:gd name="T108" fmla="*/ 726563569 w 360"/>
              <a:gd name="T109" fmla="*/ 2147483647 h 360"/>
              <a:gd name="T110" fmla="*/ 2147483647 w 360"/>
              <a:gd name="T111" fmla="*/ 2147483647 h 36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360"/>
              <a:gd name="T169" fmla="*/ 0 h 360"/>
              <a:gd name="T170" fmla="*/ 360 w 360"/>
              <a:gd name="T171" fmla="*/ 360 h 36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360" h="360">
                <a:moveTo>
                  <a:pt x="0" y="190"/>
                </a:moveTo>
                <a:cubicBezTo>
                  <a:pt x="0" y="189"/>
                  <a:pt x="0" y="188"/>
                  <a:pt x="0" y="188"/>
                </a:cubicBezTo>
                <a:cubicBezTo>
                  <a:pt x="1" y="187"/>
                  <a:pt x="5" y="186"/>
                  <a:pt x="13" y="184"/>
                </a:cubicBezTo>
                <a:cubicBezTo>
                  <a:pt x="15" y="183"/>
                  <a:pt x="17" y="182"/>
                  <a:pt x="19" y="182"/>
                </a:cubicBezTo>
                <a:cubicBezTo>
                  <a:pt x="26" y="180"/>
                  <a:pt x="26" y="180"/>
                  <a:pt x="27" y="179"/>
                </a:cubicBezTo>
                <a:cubicBezTo>
                  <a:pt x="28" y="178"/>
                  <a:pt x="28" y="177"/>
                  <a:pt x="28" y="173"/>
                </a:cubicBezTo>
                <a:cubicBezTo>
                  <a:pt x="28" y="172"/>
                  <a:pt x="28" y="172"/>
                  <a:pt x="28" y="172"/>
                </a:cubicBezTo>
                <a:cubicBezTo>
                  <a:pt x="28" y="172"/>
                  <a:pt x="28" y="172"/>
                  <a:pt x="28" y="172"/>
                </a:cubicBezTo>
                <a:cubicBezTo>
                  <a:pt x="28" y="172"/>
                  <a:pt x="29" y="170"/>
                  <a:pt x="29" y="169"/>
                </a:cubicBezTo>
                <a:cubicBezTo>
                  <a:pt x="29" y="167"/>
                  <a:pt x="28" y="166"/>
                  <a:pt x="28" y="165"/>
                </a:cubicBezTo>
                <a:cubicBezTo>
                  <a:pt x="27" y="165"/>
                  <a:pt x="26" y="164"/>
                  <a:pt x="21" y="162"/>
                </a:cubicBezTo>
                <a:cubicBezTo>
                  <a:pt x="19" y="161"/>
                  <a:pt x="16" y="160"/>
                  <a:pt x="14" y="159"/>
                </a:cubicBezTo>
                <a:cubicBezTo>
                  <a:pt x="7" y="156"/>
                  <a:pt x="3" y="154"/>
                  <a:pt x="2" y="153"/>
                </a:cubicBezTo>
                <a:cubicBezTo>
                  <a:pt x="2" y="153"/>
                  <a:pt x="2" y="152"/>
                  <a:pt x="2" y="152"/>
                </a:cubicBezTo>
                <a:cubicBezTo>
                  <a:pt x="2" y="149"/>
                  <a:pt x="3" y="147"/>
                  <a:pt x="3" y="146"/>
                </a:cubicBezTo>
                <a:cubicBezTo>
                  <a:pt x="4" y="146"/>
                  <a:pt x="9" y="145"/>
                  <a:pt x="16" y="145"/>
                </a:cubicBezTo>
                <a:cubicBezTo>
                  <a:pt x="19" y="145"/>
                  <a:pt x="21" y="145"/>
                  <a:pt x="23" y="145"/>
                </a:cubicBezTo>
                <a:cubicBezTo>
                  <a:pt x="30" y="144"/>
                  <a:pt x="31" y="144"/>
                  <a:pt x="31" y="144"/>
                </a:cubicBezTo>
                <a:cubicBezTo>
                  <a:pt x="32" y="143"/>
                  <a:pt x="33" y="142"/>
                  <a:pt x="34" y="138"/>
                </a:cubicBezTo>
                <a:cubicBezTo>
                  <a:pt x="34" y="138"/>
                  <a:pt x="34" y="138"/>
                  <a:pt x="34" y="138"/>
                </a:cubicBezTo>
                <a:cubicBezTo>
                  <a:pt x="34" y="137"/>
                  <a:pt x="34" y="137"/>
                  <a:pt x="34" y="137"/>
                </a:cubicBezTo>
                <a:cubicBezTo>
                  <a:pt x="35" y="135"/>
                  <a:pt x="36" y="134"/>
                  <a:pt x="36" y="132"/>
                </a:cubicBezTo>
                <a:cubicBezTo>
                  <a:pt x="36" y="132"/>
                  <a:pt x="35" y="131"/>
                  <a:pt x="35" y="131"/>
                </a:cubicBezTo>
                <a:cubicBezTo>
                  <a:pt x="35" y="130"/>
                  <a:pt x="34" y="129"/>
                  <a:pt x="30" y="126"/>
                </a:cubicBezTo>
                <a:cubicBezTo>
                  <a:pt x="28" y="125"/>
                  <a:pt x="25" y="123"/>
                  <a:pt x="23" y="121"/>
                </a:cubicBezTo>
                <a:cubicBezTo>
                  <a:pt x="18" y="117"/>
                  <a:pt x="14" y="114"/>
                  <a:pt x="13" y="113"/>
                </a:cubicBezTo>
                <a:cubicBezTo>
                  <a:pt x="13" y="111"/>
                  <a:pt x="15" y="107"/>
                  <a:pt x="16" y="106"/>
                </a:cubicBezTo>
                <a:cubicBezTo>
                  <a:pt x="17" y="106"/>
                  <a:pt x="22" y="107"/>
                  <a:pt x="29" y="108"/>
                </a:cubicBezTo>
                <a:cubicBezTo>
                  <a:pt x="31" y="109"/>
                  <a:pt x="34" y="109"/>
                  <a:pt x="36" y="110"/>
                </a:cubicBezTo>
                <a:cubicBezTo>
                  <a:pt x="42" y="111"/>
                  <a:pt x="43" y="111"/>
                  <a:pt x="44" y="111"/>
                </a:cubicBezTo>
                <a:cubicBezTo>
                  <a:pt x="45" y="110"/>
                  <a:pt x="46" y="110"/>
                  <a:pt x="48" y="106"/>
                </a:cubicBezTo>
                <a:cubicBezTo>
                  <a:pt x="48" y="105"/>
                  <a:pt x="48" y="105"/>
                  <a:pt x="48" y="105"/>
                </a:cubicBezTo>
                <a:cubicBezTo>
                  <a:pt x="48" y="105"/>
                  <a:pt x="48" y="105"/>
                  <a:pt x="48" y="105"/>
                </a:cubicBezTo>
                <a:cubicBezTo>
                  <a:pt x="51" y="101"/>
                  <a:pt x="51" y="100"/>
                  <a:pt x="51" y="99"/>
                </a:cubicBezTo>
                <a:cubicBezTo>
                  <a:pt x="51" y="99"/>
                  <a:pt x="51" y="99"/>
                  <a:pt x="51" y="99"/>
                </a:cubicBezTo>
                <a:cubicBezTo>
                  <a:pt x="50" y="98"/>
                  <a:pt x="50" y="97"/>
                  <a:pt x="46" y="93"/>
                </a:cubicBezTo>
                <a:cubicBezTo>
                  <a:pt x="45" y="91"/>
                  <a:pt x="43" y="89"/>
                  <a:pt x="41" y="87"/>
                </a:cubicBezTo>
                <a:cubicBezTo>
                  <a:pt x="37" y="81"/>
                  <a:pt x="34" y="77"/>
                  <a:pt x="33" y="76"/>
                </a:cubicBezTo>
                <a:cubicBezTo>
                  <a:pt x="34" y="75"/>
                  <a:pt x="36" y="71"/>
                  <a:pt x="37" y="71"/>
                </a:cubicBezTo>
                <a:cubicBezTo>
                  <a:pt x="39" y="71"/>
                  <a:pt x="43" y="72"/>
                  <a:pt x="50" y="75"/>
                </a:cubicBezTo>
                <a:cubicBezTo>
                  <a:pt x="52" y="76"/>
                  <a:pt x="54" y="77"/>
                  <a:pt x="56" y="78"/>
                </a:cubicBezTo>
                <a:cubicBezTo>
                  <a:pt x="62" y="81"/>
                  <a:pt x="63" y="81"/>
                  <a:pt x="64" y="81"/>
                </a:cubicBezTo>
                <a:cubicBezTo>
                  <a:pt x="65" y="81"/>
                  <a:pt x="66" y="80"/>
                  <a:pt x="69" y="77"/>
                </a:cubicBezTo>
                <a:cubicBezTo>
                  <a:pt x="70" y="77"/>
                  <a:pt x="70" y="77"/>
                  <a:pt x="70" y="77"/>
                </a:cubicBezTo>
                <a:cubicBezTo>
                  <a:pt x="70" y="76"/>
                  <a:pt x="70" y="76"/>
                  <a:pt x="70" y="76"/>
                </a:cubicBezTo>
                <a:cubicBezTo>
                  <a:pt x="72" y="74"/>
                  <a:pt x="73" y="73"/>
                  <a:pt x="73" y="71"/>
                </a:cubicBezTo>
                <a:cubicBezTo>
                  <a:pt x="73" y="70"/>
                  <a:pt x="73" y="69"/>
                  <a:pt x="70" y="64"/>
                </a:cubicBezTo>
                <a:cubicBezTo>
                  <a:pt x="69" y="62"/>
                  <a:pt x="68" y="60"/>
                  <a:pt x="67" y="57"/>
                </a:cubicBezTo>
                <a:cubicBezTo>
                  <a:pt x="63" y="51"/>
                  <a:pt x="62" y="46"/>
                  <a:pt x="61" y="45"/>
                </a:cubicBezTo>
                <a:cubicBezTo>
                  <a:pt x="62" y="44"/>
                  <a:pt x="65" y="41"/>
                  <a:pt x="67" y="41"/>
                </a:cubicBezTo>
                <a:cubicBezTo>
                  <a:pt x="68" y="41"/>
                  <a:pt x="71" y="43"/>
                  <a:pt x="77" y="48"/>
                </a:cubicBezTo>
                <a:cubicBezTo>
                  <a:pt x="79" y="50"/>
                  <a:pt x="81" y="51"/>
                  <a:pt x="83" y="52"/>
                </a:cubicBezTo>
                <a:cubicBezTo>
                  <a:pt x="88" y="56"/>
                  <a:pt x="89" y="57"/>
                  <a:pt x="90" y="57"/>
                </a:cubicBezTo>
                <a:cubicBezTo>
                  <a:pt x="91" y="57"/>
                  <a:pt x="92" y="57"/>
                  <a:pt x="95" y="54"/>
                </a:cubicBezTo>
                <a:cubicBezTo>
                  <a:pt x="97" y="54"/>
                  <a:pt x="97" y="54"/>
                  <a:pt x="97" y="54"/>
                </a:cubicBezTo>
                <a:cubicBezTo>
                  <a:pt x="97" y="53"/>
                  <a:pt x="97" y="53"/>
                  <a:pt x="97" y="53"/>
                </a:cubicBezTo>
                <a:cubicBezTo>
                  <a:pt x="100" y="52"/>
                  <a:pt x="101" y="50"/>
                  <a:pt x="101" y="49"/>
                </a:cubicBezTo>
                <a:cubicBezTo>
                  <a:pt x="101" y="49"/>
                  <a:pt x="101" y="49"/>
                  <a:pt x="101" y="49"/>
                </a:cubicBezTo>
                <a:cubicBezTo>
                  <a:pt x="101" y="49"/>
                  <a:pt x="101" y="49"/>
                  <a:pt x="101" y="49"/>
                </a:cubicBezTo>
                <a:cubicBezTo>
                  <a:pt x="101" y="48"/>
                  <a:pt x="101" y="46"/>
                  <a:pt x="100" y="42"/>
                </a:cubicBezTo>
                <a:cubicBezTo>
                  <a:pt x="99" y="40"/>
                  <a:pt x="99" y="37"/>
                  <a:pt x="98" y="35"/>
                </a:cubicBezTo>
                <a:cubicBezTo>
                  <a:pt x="97" y="29"/>
                  <a:pt x="96" y="24"/>
                  <a:pt x="96" y="22"/>
                </a:cubicBezTo>
                <a:cubicBezTo>
                  <a:pt x="96" y="22"/>
                  <a:pt x="96" y="22"/>
                  <a:pt x="96" y="22"/>
                </a:cubicBezTo>
                <a:cubicBezTo>
                  <a:pt x="97" y="20"/>
                  <a:pt x="100" y="18"/>
                  <a:pt x="102" y="18"/>
                </a:cubicBezTo>
                <a:cubicBezTo>
                  <a:pt x="103" y="19"/>
                  <a:pt x="106" y="22"/>
                  <a:pt x="111" y="28"/>
                </a:cubicBezTo>
                <a:cubicBezTo>
                  <a:pt x="112" y="30"/>
                  <a:pt x="114" y="32"/>
                  <a:pt x="115" y="34"/>
                </a:cubicBezTo>
                <a:cubicBezTo>
                  <a:pt x="119" y="39"/>
                  <a:pt x="120" y="39"/>
                  <a:pt x="121" y="40"/>
                </a:cubicBezTo>
                <a:cubicBezTo>
                  <a:pt x="122" y="40"/>
                  <a:pt x="123" y="40"/>
                  <a:pt x="127" y="38"/>
                </a:cubicBezTo>
                <a:cubicBezTo>
                  <a:pt x="129" y="39"/>
                  <a:pt x="129" y="39"/>
                  <a:pt x="129" y="39"/>
                </a:cubicBezTo>
                <a:cubicBezTo>
                  <a:pt x="129" y="38"/>
                  <a:pt x="129" y="38"/>
                  <a:pt x="129" y="38"/>
                </a:cubicBezTo>
                <a:cubicBezTo>
                  <a:pt x="131" y="37"/>
                  <a:pt x="133" y="36"/>
                  <a:pt x="133" y="35"/>
                </a:cubicBezTo>
                <a:cubicBezTo>
                  <a:pt x="134" y="34"/>
                  <a:pt x="134" y="33"/>
                  <a:pt x="134" y="29"/>
                </a:cubicBezTo>
                <a:cubicBezTo>
                  <a:pt x="134" y="25"/>
                  <a:pt x="134" y="25"/>
                  <a:pt x="134" y="25"/>
                </a:cubicBezTo>
                <a:cubicBezTo>
                  <a:pt x="134" y="24"/>
                  <a:pt x="134" y="22"/>
                  <a:pt x="134" y="20"/>
                </a:cubicBezTo>
                <a:cubicBezTo>
                  <a:pt x="134" y="12"/>
                  <a:pt x="134" y="8"/>
                  <a:pt x="135" y="6"/>
                </a:cubicBezTo>
                <a:cubicBezTo>
                  <a:pt x="136" y="5"/>
                  <a:pt x="140" y="4"/>
                  <a:pt x="141" y="5"/>
                </a:cubicBezTo>
                <a:cubicBezTo>
                  <a:pt x="142" y="6"/>
                  <a:pt x="144" y="10"/>
                  <a:pt x="148" y="16"/>
                </a:cubicBezTo>
                <a:cubicBezTo>
                  <a:pt x="149" y="19"/>
                  <a:pt x="150" y="21"/>
                  <a:pt x="151" y="23"/>
                </a:cubicBezTo>
                <a:cubicBezTo>
                  <a:pt x="153" y="29"/>
                  <a:pt x="154" y="29"/>
                  <a:pt x="155" y="30"/>
                </a:cubicBezTo>
                <a:cubicBezTo>
                  <a:pt x="156" y="30"/>
                  <a:pt x="157" y="31"/>
                  <a:pt x="161" y="30"/>
                </a:cubicBezTo>
                <a:cubicBezTo>
                  <a:pt x="162" y="30"/>
                  <a:pt x="162" y="30"/>
                  <a:pt x="162" y="30"/>
                </a:cubicBezTo>
                <a:cubicBezTo>
                  <a:pt x="162" y="30"/>
                  <a:pt x="162" y="30"/>
                  <a:pt x="162" y="30"/>
                </a:cubicBezTo>
                <a:cubicBezTo>
                  <a:pt x="167" y="30"/>
                  <a:pt x="168" y="28"/>
                  <a:pt x="168" y="28"/>
                </a:cubicBezTo>
                <a:cubicBezTo>
                  <a:pt x="169" y="27"/>
                  <a:pt x="169" y="26"/>
                  <a:pt x="170" y="21"/>
                </a:cubicBezTo>
                <a:cubicBezTo>
                  <a:pt x="171" y="19"/>
                  <a:pt x="171" y="16"/>
                  <a:pt x="172" y="13"/>
                </a:cubicBezTo>
                <a:cubicBezTo>
                  <a:pt x="174" y="6"/>
                  <a:pt x="176" y="2"/>
                  <a:pt x="176" y="1"/>
                </a:cubicBezTo>
                <a:cubicBezTo>
                  <a:pt x="177" y="0"/>
                  <a:pt x="182" y="0"/>
                  <a:pt x="183" y="1"/>
                </a:cubicBezTo>
                <a:cubicBezTo>
                  <a:pt x="183" y="2"/>
                  <a:pt x="185" y="6"/>
                  <a:pt x="186" y="13"/>
                </a:cubicBezTo>
                <a:cubicBezTo>
                  <a:pt x="187" y="16"/>
                  <a:pt x="187" y="18"/>
                  <a:pt x="188" y="20"/>
                </a:cubicBezTo>
                <a:cubicBezTo>
                  <a:pt x="189" y="27"/>
                  <a:pt x="189" y="27"/>
                  <a:pt x="190" y="28"/>
                </a:cubicBezTo>
                <a:cubicBezTo>
                  <a:pt x="191" y="29"/>
                  <a:pt x="192" y="29"/>
                  <a:pt x="196" y="30"/>
                </a:cubicBezTo>
                <a:cubicBezTo>
                  <a:pt x="197" y="30"/>
                  <a:pt x="197" y="30"/>
                  <a:pt x="197" y="30"/>
                </a:cubicBezTo>
                <a:cubicBezTo>
                  <a:pt x="198" y="30"/>
                  <a:pt x="198" y="30"/>
                  <a:pt x="198" y="30"/>
                </a:cubicBezTo>
                <a:cubicBezTo>
                  <a:pt x="202" y="31"/>
                  <a:pt x="203" y="30"/>
                  <a:pt x="204" y="29"/>
                </a:cubicBezTo>
                <a:cubicBezTo>
                  <a:pt x="205" y="29"/>
                  <a:pt x="205" y="28"/>
                  <a:pt x="207" y="23"/>
                </a:cubicBezTo>
                <a:cubicBezTo>
                  <a:pt x="208" y="21"/>
                  <a:pt x="210" y="19"/>
                  <a:pt x="211" y="16"/>
                </a:cubicBezTo>
                <a:cubicBezTo>
                  <a:pt x="214" y="10"/>
                  <a:pt x="217" y="6"/>
                  <a:pt x="218" y="5"/>
                </a:cubicBezTo>
                <a:cubicBezTo>
                  <a:pt x="219" y="4"/>
                  <a:pt x="223" y="5"/>
                  <a:pt x="224" y="6"/>
                </a:cubicBezTo>
                <a:cubicBezTo>
                  <a:pt x="224" y="7"/>
                  <a:pt x="225" y="11"/>
                  <a:pt x="225" y="17"/>
                </a:cubicBezTo>
                <a:cubicBezTo>
                  <a:pt x="225" y="18"/>
                  <a:pt x="225" y="19"/>
                  <a:pt x="225" y="19"/>
                </a:cubicBezTo>
                <a:cubicBezTo>
                  <a:pt x="225" y="22"/>
                  <a:pt x="225" y="24"/>
                  <a:pt x="225" y="26"/>
                </a:cubicBezTo>
                <a:cubicBezTo>
                  <a:pt x="225" y="28"/>
                  <a:pt x="225" y="30"/>
                  <a:pt x="225" y="31"/>
                </a:cubicBezTo>
                <a:cubicBezTo>
                  <a:pt x="225" y="33"/>
                  <a:pt x="225" y="34"/>
                  <a:pt x="225" y="35"/>
                </a:cubicBezTo>
                <a:cubicBezTo>
                  <a:pt x="226" y="35"/>
                  <a:pt x="227" y="36"/>
                  <a:pt x="231" y="37"/>
                </a:cubicBezTo>
                <a:cubicBezTo>
                  <a:pt x="232" y="39"/>
                  <a:pt x="232" y="39"/>
                  <a:pt x="232" y="39"/>
                </a:cubicBezTo>
                <a:cubicBezTo>
                  <a:pt x="232" y="38"/>
                  <a:pt x="232" y="38"/>
                  <a:pt x="232" y="38"/>
                </a:cubicBezTo>
                <a:cubicBezTo>
                  <a:pt x="236" y="40"/>
                  <a:pt x="237" y="39"/>
                  <a:pt x="238" y="39"/>
                </a:cubicBezTo>
                <a:cubicBezTo>
                  <a:pt x="239" y="39"/>
                  <a:pt x="239" y="38"/>
                  <a:pt x="243" y="34"/>
                </a:cubicBezTo>
                <a:cubicBezTo>
                  <a:pt x="244" y="32"/>
                  <a:pt x="246" y="30"/>
                  <a:pt x="248" y="28"/>
                </a:cubicBezTo>
                <a:cubicBezTo>
                  <a:pt x="253" y="22"/>
                  <a:pt x="256" y="19"/>
                  <a:pt x="257" y="18"/>
                </a:cubicBezTo>
                <a:cubicBezTo>
                  <a:pt x="259" y="18"/>
                  <a:pt x="262" y="20"/>
                  <a:pt x="263" y="21"/>
                </a:cubicBezTo>
                <a:cubicBezTo>
                  <a:pt x="263" y="23"/>
                  <a:pt x="262" y="28"/>
                  <a:pt x="261" y="34"/>
                </a:cubicBezTo>
                <a:cubicBezTo>
                  <a:pt x="260" y="37"/>
                  <a:pt x="260" y="39"/>
                  <a:pt x="259" y="41"/>
                </a:cubicBezTo>
                <a:cubicBezTo>
                  <a:pt x="258" y="45"/>
                  <a:pt x="257" y="47"/>
                  <a:pt x="257" y="48"/>
                </a:cubicBezTo>
                <a:cubicBezTo>
                  <a:pt x="257" y="48"/>
                  <a:pt x="257" y="48"/>
                  <a:pt x="257" y="48"/>
                </a:cubicBezTo>
                <a:cubicBezTo>
                  <a:pt x="258" y="49"/>
                  <a:pt x="258" y="49"/>
                  <a:pt x="258" y="49"/>
                </a:cubicBezTo>
                <a:cubicBezTo>
                  <a:pt x="258" y="50"/>
                  <a:pt x="259" y="51"/>
                  <a:pt x="262" y="53"/>
                </a:cubicBezTo>
                <a:cubicBezTo>
                  <a:pt x="263" y="55"/>
                  <a:pt x="263" y="55"/>
                  <a:pt x="263" y="55"/>
                </a:cubicBezTo>
                <a:cubicBezTo>
                  <a:pt x="264" y="54"/>
                  <a:pt x="264" y="54"/>
                  <a:pt x="264" y="54"/>
                </a:cubicBezTo>
                <a:cubicBezTo>
                  <a:pt x="267" y="56"/>
                  <a:pt x="268" y="56"/>
                  <a:pt x="269" y="56"/>
                </a:cubicBezTo>
                <a:cubicBezTo>
                  <a:pt x="270" y="56"/>
                  <a:pt x="271" y="56"/>
                  <a:pt x="275" y="52"/>
                </a:cubicBezTo>
                <a:cubicBezTo>
                  <a:pt x="277" y="51"/>
                  <a:pt x="279" y="49"/>
                  <a:pt x="281" y="48"/>
                </a:cubicBezTo>
                <a:cubicBezTo>
                  <a:pt x="287" y="43"/>
                  <a:pt x="291" y="41"/>
                  <a:pt x="293" y="40"/>
                </a:cubicBezTo>
                <a:cubicBezTo>
                  <a:pt x="294" y="41"/>
                  <a:pt x="297" y="43"/>
                  <a:pt x="298" y="45"/>
                </a:cubicBezTo>
                <a:cubicBezTo>
                  <a:pt x="297" y="46"/>
                  <a:pt x="296" y="50"/>
                  <a:pt x="292" y="57"/>
                </a:cubicBezTo>
                <a:cubicBezTo>
                  <a:pt x="291" y="59"/>
                  <a:pt x="290" y="61"/>
                  <a:pt x="289" y="63"/>
                </a:cubicBezTo>
                <a:cubicBezTo>
                  <a:pt x="286" y="68"/>
                  <a:pt x="286" y="69"/>
                  <a:pt x="286" y="70"/>
                </a:cubicBezTo>
                <a:cubicBezTo>
                  <a:pt x="286" y="70"/>
                  <a:pt x="286" y="70"/>
                  <a:pt x="286" y="70"/>
                </a:cubicBezTo>
                <a:cubicBezTo>
                  <a:pt x="286" y="70"/>
                  <a:pt x="286" y="70"/>
                  <a:pt x="286" y="70"/>
                </a:cubicBezTo>
                <a:cubicBezTo>
                  <a:pt x="286" y="72"/>
                  <a:pt x="287" y="73"/>
                  <a:pt x="289" y="75"/>
                </a:cubicBezTo>
                <a:cubicBezTo>
                  <a:pt x="290" y="78"/>
                  <a:pt x="290" y="78"/>
                  <a:pt x="290" y="78"/>
                </a:cubicBezTo>
                <a:cubicBezTo>
                  <a:pt x="291" y="77"/>
                  <a:pt x="291" y="77"/>
                  <a:pt x="291" y="77"/>
                </a:cubicBezTo>
                <a:cubicBezTo>
                  <a:pt x="293" y="79"/>
                  <a:pt x="294" y="80"/>
                  <a:pt x="295" y="80"/>
                </a:cubicBezTo>
                <a:cubicBezTo>
                  <a:pt x="296" y="80"/>
                  <a:pt x="297" y="80"/>
                  <a:pt x="302" y="78"/>
                </a:cubicBezTo>
                <a:cubicBezTo>
                  <a:pt x="304" y="77"/>
                  <a:pt x="307" y="76"/>
                  <a:pt x="309" y="75"/>
                </a:cubicBezTo>
                <a:cubicBezTo>
                  <a:pt x="316" y="72"/>
                  <a:pt x="321" y="70"/>
                  <a:pt x="322" y="70"/>
                </a:cubicBezTo>
                <a:cubicBezTo>
                  <a:pt x="323" y="71"/>
                  <a:pt x="326" y="74"/>
                  <a:pt x="326" y="76"/>
                </a:cubicBezTo>
                <a:cubicBezTo>
                  <a:pt x="325" y="77"/>
                  <a:pt x="323" y="80"/>
                  <a:pt x="318" y="86"/>
                </a:cubicBezTo>
                <a:cubicBezTo>
                  <a:pt x="316" y="88"/>
                  <a:pt x="315" y="90"/>
                  <a:pt x="313" y="91"/>
                </a:cubicBezTo>
                <a:cubicBezTo>
                  <a:pt x="309" y="96"/>
                  <a:pt x="308" y="97"/>
                  <a:pt x="308" y="98"/>
                </a:cubicBezTo>
                <a:cubicBezTo>
                  <a:pt x="308" y="98"/>
                  <a:pt x="308" y="98"/>
                  <a:pt x="308" y="98"/>
                </a:cubicBezTo>
                <a:cubicBezTo>
                  <a:pt x="308" y="99"/>
                  <a:pt x="309" y="101"/>
                  <a:pt x="311" y="104"/>
                </a:cubicBezTo>
                <a:cubicBezTo>
                  <a:pt x="311" y="106"/>
                  <a:pt x="311" y="106"/>
                  <a:pt x="311" y="106"/>
                </a:cubicBezTo>
                <a:cubicBezTo>
                  <a:pt x="312" y="106"/>
                  <a:pt x="312" y="106"/>
                  <a:pt x="312" y="106"/>
                </a:cubicBezTo>
                <a:cubicBezTo>
                  <a:pt x="313" y="109"/>
                  <a:pt x="314" y="109"/>
                  <a:pt x="315" y="110"/>
                </a:cubicBezTo>
                <a:cubicBezTo>
                  <a:pt x="316" y="110"/>
                  <a:pt x="317" y="110"/>
                  <a:pt x="323" y="109"/>
                </a:cubicBezTo>
                <a:cubicBezTo>
                  <a:pt x="325" y="108"/>
                  <a:pt x="328" y="108"/>
                  <a:pt x="330" y="107"/>
                </a:cubicBezTo>
                <a:cubicBezTo>
                  <a:pt x="337" y="106"/>
                  <a:pt x="342" y="106"/>
                  <a:pt x="343" y="106"/>
                </a:cubicBezTo>
                <a:cubicBezTo>
                  <a:pt x="344" y="107"/>
                  <a:pt x="346" y="110"/>
                  <a:pt x="346" y="112"/>
                </a:cubicBezTo>
                <a:cubicBezTo>
                  <a:pt x="346" y="112"/>
                  <a:pt x="346" y="112"/>
                  <a:pt x="346" y="112"/>
                </a:cubicBezTo>
                <a:cubicBezTo>
                  <a:pt x="345" y="113"/>
                  <a:pt x="342" y="116"/>
                  <a:pt x="336" y="120"/>
                </a:cubicBezTo>
                <a:cubicBezTo>
                  <a:pt x="334" y="122"/>
                  <a:pt x="332" y="123"/>
                  <a:pt x="330" y="124"/>
                </a:cubicBezTo>
                <a:cubicBezTo>
                  <a:pt x="325" y="128"/>
                  <a:pt x="324" y="129"/>
                  <a:pt x="324" y="130"/>
                </a:cubicBezTo>
                <a:cubicBezTo>
                  <a:pt x="324" y="130"/>
                  <a:pt x="324" y="131"/>
                  <a:pt x="324" y="131"/>
                </a:cubicBezTo>
                <a:cubicBezTo>
                  <a:pt x="324" y="132"/>
                  <a:pt x="324" y="134"/>
                  <a:pt x="325" y="136"/>
                </a:cubicBezTo>
                <a:cubicBezTo>
                  <a:pt x="324" y="138"/>
                  <a:pt x="324" y="138"/>
                  <a:pt x="324" y="138"/>
                </a:cubicBezTo>
                <a:cubicBezTo>
                  <a:pt x="325" y="138"/>
                  <a:pt x="325" y="138"/>
                  <a:pt x="325" y="138"/>
                </a:cubicBezTo>
                <a:cubicBezTo>
                  <a:pt x="326" y="141"/>
                  <a:pt x="327" y="142"/>
                  <a:pt x="328" y="143"/>
                </a:cubicBezTo>
                <a:cubicBezTo>
                  <a:pt x="329" y="143"/>
                  <a:pt x="330" y="143"/>
                  <a:pt x="335" y="144"/>
                </a:cubicBezTo>
                <a:cubicBezTo>
                  <a:pt x="338" y="144"/>
                  <a:pt x="340" y="144"/>
                  <a:pt x="343" y="144"/>
                </a:cubicBezTo>
                <a:cubicBezTo>
                  <a:pt x="350" y="145"/>
                  <a:pt x="355" y="145"/>
                  <a:pt x="356" y="146"/>
                </a:cubicBezTo>
                <a:cubicBezTo>
                  <a:pt x="357" y="146"/>
                  <a:pt x="357" y="149"/>
                  <a:pt x="358" y="151"/>
                </a:cubicBezTo>
                <a:cubicBezTo>
                  <a:pt x="358" y="152"/>
                  <a:pt x="357" y="152"/>
                  <a:pt x="357" y="152"/>
                </a:cubicBezTo>
                <a:cubicBezTo>
                  <a:pt x="356" y="153"/>
                  <a:pt x="352" y="155"/>
                  <a:pt x="345" y="158"/>
                </a:cubicBezTo>
                <a:cubicBezTo>
                  <a:pt x="343" y="159"/>
                  <a:pt x="341" y="160"/>
                  <a:pt x="339" y="161"/>
                </a:cubicBezTo>
                <a:cubicBezTo>
                  <a:pt x="333" y="163"/>
                  <a:pt x="332" y="163"/>
                  <a:pt x="332" y="164"/>
                </a:cubicBezTo>
                <a:cubicBezTo>
                  <a:pt x="331" y="165"/>
                  <a:pt x="331" y="166"/>
                  <a:pt x="331" y="168"/>
                </a:cubicBezTo>
                <a:cubicBezTo>
                  <a:pt x="331" y="169"/>
                  <a:pt x="331" y="170"/>
                  <a:pt x="331" y="170"/>
                </a:cubicBezTo>
                <a:cubicBezTo>
                  <a:pt x="330" y="173"/>
                  <a:pt x="330" y="173"/>
                  <a:pt x="330" y="173"/>
                </a:cubicBezTo>
                <a:cubicBezTo>
                  <a:pt x="331" y="173"/>
                  <a:pt x="331" y="173"/>
                  <a:pt x="331" y="173"/>
                </a:cubicBezTo>
                <a:cubicBezTo>
                  <a:pt x="331" y="175"/>
                  <a:pt x="332" y="177"/>
                  <a:pt x="333" y="178"/>
                </a:cubicBezTo>
                <a:cubicBezTo>
                  <a:pt x="333" y="179"/>
                  <a:pt x="334" y="179"/>
                  <a:pt x="340" y="180"/>
                </a:cubicBezTo>
                <a:cubicBezTo>
                  <a:pt x="342" y="181"/>
                  <a:pt x="344" y="182"/>
                  <a:pt x="347" y="183"/>
                </a:cubicBezTo>
                <a:cubicBezTo>
                  <a:pt x="354" y="185"/>
                  <a:pt x="358" y="187"/>
                  <a:pt x="359" y="187"/>
                </a:cubicBezTo>
                <a:cubicBezTo>
                  <a:pt x="360" y="188"/>
                  <a:pt x="360" y="189"/>
                  <a:pt x="360" y="190"/>
                </a:cubicBezTo>
                <a:cubicBezTo>
                  <a:pt x="360" y="192"/>
                  <a:pt x="359" y="193"/>
                  <a:pt x="359" y="194"/>
                </a:cubicBezTo>
                <a:cubicBezTo>
                  <a:pt x="358" y="194"/>
                  <a:pt x="354" y="196"/>
                  <a:pt x="346" y="197"/>
                </a:cubicBezTo>
                <a:cubicBezTo>
                  <a:pt x="344" y="197"/>
                  <a:pt x="341" y="198"/>
                  <a:pt x="339" y="198"/>
                </a:cubicBezTo>
                <a:cubicBezTo>
                  <a:pt x="333" y="199"/>
                  <a:pt x="332" y="199"/>
                  <a:pt x="331" y="200"/>
                </a:cubicBezTo>
                <a:cubicBezTo>
                  <a:pt x="331" y="201"/>
                  <a:pt x="330" y="202"/>
                  <a:pt x="329" y="206"/>
                </a:cubicBezTo>
                <a:cubicBezTo>
                  <a:pt x="329" y="206"/>
                  <a:pt x="329" y="206"/>
                  <a:pt x="329" y="206"/>
                </a:cubicBezTo>
                <a:cubicBezTo>
                  <a:pt x="329" y="206"/>
                  <a:pt x="329" y="206"/>
                  <a:pt x="329" y="206"/>
                </a:cubicBezTo>
                <a:cubicBezTo>
                  <a:pt x="329" y="208"/>
                  <a:pt x="329" y="210"/>
                  <a:pt x="329" y="211"/>
                </a:cubicBezTo>
                <a:cubicBezTo>
                  <a:pt x="329" y="212"/>
                  <a:pt x="329" y="213"/>
                  <a:pt x="329" y="213"/>
                </a:cubicBezTo>
                <a:cubicBezTo>
                  <a:pt x="330" y="214"/>
                  <a:pt x="331" y="215"/>
                  <a:pt x="335" y="217"/>
                </a:cubicBezTo>
                <a:cubicBezTo>
                  <a:pt x="337" y="218"/>
                  <a:pt x="340" y="220"/>
                  <a:pt x="342" y="221"/>
                </a:cubicBezTo>
                <a:cubicBezTo>
                  <a:pt x="348" y="225"/>
                  <a:pt x="352" y="228"/>
                  <a:pt x="353" y="229"/>
                </a:cubicBezTo>
                <a:cubicBezTo>
                  <a:pt x="353" y="229"/>
                  <a:pt x="353" y="229"/>
                  <a:pt x="353" y="229"/>
                </a:cubicBezTo>
                <a:cubicBezTo>
                  <a:pt x="353" y="231"/>
                  <a:pt x="352" y="234"/>
                  <a:pt x="351" y="235"/>
                </a:cubicBezTo>
                <a:cubicBezTo>
                  <a:pt x="350" y="235"/>
                  <a:pt x="345" y="235"/>
                  <a:pt x="338" y="235"/>
                </a:cubicBezTo>
                <a:cubicBezTo>
                  <a:pt x="335" y="235"/>
                  <a:pt x="333" y="234"/>
                  <a:pt x="331" y="234"/>
                </a:cubicBezTo>
                <a:cubicBezTo>
                  <a:pt x="325" y="234"/>
                  <a:pt x="324" y="234"/>
                  <a:pt x="323" y="234"/>
                </a:cubicBezTo>
                <a:cubicBezTo>
                  <a:pt x="322" y="235"/>
                  <a:pt x="321" y="236"/>
                  <a:pt x="320" y="239"/>
                </a:cubicBezTo>
                <a:cubicBezTo>
                  <a:pt x="319" y="240"/>
                  <a:pt x="319" y="240"/>
                  <a:pt x="319" y="240"/>
                </a:cubicBezTo>
                <a:cubicBezTo>
                  <a:pt x="319" y="240"/>
                  <a:pt x="319" y="240"/>
                  <a:pt x="319" y="240"/>
                </a:cubicBezTo>
                <a:cubicBezTo>
                  <a:pt x="318" y="243"/>
                  <a:pt x="317" y="244"/>
                  <a:pt x="317" y="246"/>
                </a:cubicBezTo>
                <a:cubicBezTo>
                  <a:pt x="317" y="246"/>
                  <a:pt x="317" y="246"/>
                  <a:pt x="318" y="247"/>
                </a:cubicBezTo>
                <a:cubicBezTo>
                  <a:pt x="318" y="248"/>
                  <a:pt x="319" y="248"/>
                  <a:pt x="323" y="252"/>
                </a:cubicBezTo>
                <a:cubicBezTo>
                  <a:pt x="324" y="254"/>
                  <a:pt x="326" y="256"/>
                  <a:pt x="328" y="258"/>
                </a:cubicBezTo>
                <a:cubicBezTo>
                  <a:pt x="334" y="263"/>
                  <a:pt x="337" y="266"/>
                  <a:pt x="337" y="267"/>
                </a:cubicBezTo>
                <a:cubicBezTo>
                  <a:pt x="337" y="269"/>
                  <a:pt x="335" y="272"/>
                  <a:pt x="334" y="273"/>
                </a:cubicBezTo>
                <a:cubicBezTo>
                  <a:pt x="333" y="273"/>
                  <a:pt x="328" y="272"/>
                  <a:pt x="321" y="270"/>
                </a:cubicBezTo>
                <a:cubicBezTo>
                  <a:pt x="319" y="269"/>
                  <a:pt x="317" y="268"/>
                  <a:pt x="315" y="268"/>
                </a:cubicBezTo>
                <a:cubicBezTo>
                  <a:pt x="308" y="266"/>
                  <a:pt x="308" y="265"/>
                  <a:pt x="307" y="266"/>
                </a:cubicBezTo>
                <a:cubicBezTo>
                  <a:pt x="306" y="266"/>
                  <a:pt x="304" y="267"/>
                  <a:pt x="302" y="270"/>
                </a:cubicBezTo>
                <a:cubicBezTo>
                  <a:pt x="301" y="270"/>
                  <a:pt x="301" y="270"/>
                  <a:pt x="301" y="270"/>
                </a:cubicBezTo>
                <a:cubicBezTo>
                  <a:pt x="301" y="271"/>
                  <a:pt x="301" y="271"/>
                  <a:pt x="301" y="271"/>
                </a:cubicBezTo>
                <a:cubicBezTo>
                  <a:pt x="299" y="274"/>
                  <a:pt x="299" y="276"/>
                  <a:pt x="299" y="276"/>
                </a:cubicBezTo>
                <a:cubicBezTo>
                  <a:pt x="299" y="277"/>
                  <a:pt x="299" y="277"/>
                  <a:pt x="299" y="277"/>
                </a:cubicBezTo>
                <a:cubicBezTo>
                  <a:pt x="299" y="278"/>
                  <a:pt x="299" y="279"/>
                  <a:pt x="302" y="283"/>
                </a:cubicBezTo>
                <a:cubicBezTo>
                  <a:pt x="304" y="285"/>
                  <a:pt x="305" y="287"/>
                  <a:pt x="307" y="290"/>
                </a:cubicBezTo>
                <a:cubicBezTo>
                  <a:pt x="310" y="296"/>
                  <a:pt x="313" y="300"/>
                  <a:pt x="313" y="301"/>
                </a:cubicBezTo>
                <a:cubicBezTo>
                  <a:pt x="313" y="303"/>
                  <a:pt x="310" y="306"/>
                  <a:pt x="308" y="306"/>
                </a:cubicBezTo>
                <a:cubicBezTo>
                  <a:pt x="307" y="306"/>
                  <a:pt x="303" y="304"/>
                  <a:pt x="297" y="300"/>
                </a:cubicBezTo>
                <a:cubicBezTo>
                  <a:pt x="295" y="299"/>
                  <a:pt x="293" y="298"/>
                  <a:pt x="291" y="296"/>
                </a:cubicBezTo>
                <a:cubicBezTo>
                  <a:pt x="285" y="293"/>
                  <a:pt x="284" y="293"/>
                  <a:pt x="283" y="293"/>
                </a:cubicBezTo>
                <a:cubicBezTo>
                  <a:pt x="282" y="293"/>
                  <a:pt x="281" y="293"/>
                  <a:pt x="278" y="296"/>
                </a:cubicBezTo>
                <a:cubicBezTo>
                  <a:pt x="277" y="296"/>
                  <a:pt x="277" y="296"/>
                  <a:pt x="277" y="296"/>
                </a:cubicBezTo>
                <a:cubicBezTo>
                  <a:pt x="277" y="297"/>
                  <a:pt x="277" y="297"/>
                  <a:pt x="277" y="297"/>
                </a:cubicBezTo>
                <a:cubicBezTo>
                  <a:pt x="274" y="299"/>
                  <a:pt x="273" y="301"/>
                  <a:pt x="273" y="302"/>
                </a:cubicBezTo>
                <a:cubicBezTo>
                  <a:pt x="273" y="302"/>
                  <a:pt x="273" y="302"/>
                  <a:pt x="273" y="302"/>
                </a:cubicBezTo>
                <a:cubicBezTo>
                  <a:pt x="273" y="302"/>
                  <a:pt x="273" y="302"/>
                  <a:pt x="273" y="302"/>
                </a:cubicBezTo>
                <a:cubicBezTo>
                  <a:pt x="273" y="303"/>
                  <a:pt x="274" y="304"/>
                  <a:pt x="275" y="309"/>
                </a:cubicBezTo>
                <a:cubicBezTo>
                  <a:pt x="276" y="311"/>
                  <a:pt x="277" y="313"/>
                  <a:pt x="278" y="316"/>
                </a:cubicBezTo>
                <a:cubicBezTo>
                  <a:pt x="280" y="322"/>
                  <a:pt x="282" y="327"/>
                  <a:pt x="282" y="329"/>
                </a:cubicBezTo>
                <a:cubicBezTo>
                  <a:pt x="281" y="330"/>
                  <a:pt x="277" y="332"/>
                  <a:pt x="276" y="332"/>
                </a:cubicBezTo>
                <a:cubicBezTo>
                  <a:pt x="275" y="332"/>
                  <a:pt x="271" y="329"/>
                  <a:pt x="266" y="324"/>
                </a:cubicBezTo>
                <a:cubicBezTo>
                  <a:pt x="264" y="322"/>
                  <a:pt x="263" y="320"/>
                  <a:pt x="261" y="319"/>
                </a:cubicBezTo>
                <a:cubicBezTo>
                  <a:pt x="256" y="314"/>
                  <a:pt x="256" y="314"/>
                  <a:pt x="255" y="314"/>
                </a:cubicBezTo>
                <a:cubicBezTo>
                  <a:pt x="254" y="313"/>
                  <a:pt x="252" y="314"/>
                  <a:pt x="249" y="316"/>
                </a:cubicBezTo>
                <a:cubicBezTo>
                  <a:pt x="247" y="315"/>
                  <a:pt x="247" y="315"/>
                  <a:pt x="247" y="315"/>
                </a:cubicBezTo>
                <a:cubicBezTo>
                  <a:pt x="247" y="316"/>
                  <a:pt x="247" y="316"/>
                  <a:pt x="247" y="316"/>
                </a:cubicBezTo>
                <a:cubicBezTo>
                  <a:pt x="245" y="317"/>
                  <a:pt x="243" y="319"/>
                  <a:pt x="243" y="320"/>
                </a:cubicBezTo>
                <a:cubicBezTo>
                  <a:pt x="243" y="320"/>
                  <a:pt x="243" y="321"/>
                  <a:pt x="243" y="321"/>
                </a:cubicBezTo>
                <a:cubicBezTo>
                  <a:pt x="243" y="322"/>
                  <a:pt x="243" y="324"/>
                  <a:pt x="243" y="327"/>
                </a:cubicBezTo>
                <a:cubicBezTo>
                  <a:pt x="243" y="329"/>
                  <a:pt x="244" y="332"/>
                  <a:pt x="244" y="335"/>
                </a:cubicBezTo>
                <a:cubicBezTo>
                  <a:pt x="245" y="339"/>
                  <a:pt x="245" y="343"/>
                  <a:pt x="245" y="346"/>
                </a:cubicBezTo>
                <a:cubicBezTo>
                  <a:pt x="245" y="347"/>
                  <a:pt x="245" y="348"/>
                  <a:pt x="245" y="348"/>
                </a:cubicBezTo>
                <a:cubicBezTo>
                  <a:pt x="244" y="349"/>
                  <a:pt x="240" y="351"/>
                  <a:pt x="238" y="351"/>
                </a:cubicBezTo>
                <a:cubicBezTo>
                  <a:pt x="238" y="350"/>
                  <a:pt x="235" y="346"/>
                  <a:pt x="231" y="340"/>
                </a:cubicBezTo>
                <a:cubicBezTo>
                  <a:pt x="229" y="338"/>
                  <a:pt x="228" y="336"/>
                  <a:pt x="227" y="334"/>
                </a:cubicBezTo>
                <a:cubicBezTo>
                  <a:pt x="224" y="328"/>
                  <a:pt x="223" y="328"/>
                  <a:pt x="222" y="327"/>
                </a:cubicBezTo>
                <a:cubicBezTo>
                  <a:pt x="221" y="327"/>
                  <a:pt x="220" y="327"/>
                  <a:pt x="216" y="328"/>
                </a:cubicBezTo>
                <a:cubicBezTo>
                  <a:pt x="214" y="327"/>
                  <a:pt x="214" y="327"/>
                  <a:pt x="214" y="327"/>
                </a:cubicBezTo>
                <a:cubicBezTo>
                  <a:pt x="214" y="328"/>
                  <a:pt x="214" y="328"/>
                  <a:pt x="214" y="328"/>
                </a:cubicBezTo>
                <a:cubicBezTo>
                  <a:pt x="211" y="329"/>
                  <a:pt x="210" y="330"/>
                  <a:pt x="209" y="331"/>
                </a:cubicBezTo>
                <a:cubicBezTo>
                  <a:pt x="208" y="331"/>
                  <a:pt x="208" y="332"/>
                  <a:pt x="208" y="338"/>
                </a:cubicBezTo>
                <a:cubicBezTo>
                  <a:pt x="207" y="340"/>
                  <a:pt x="207" y="343"/>
                  <a:pt x="207" y="346"/>
                </a:cubicBezTo>
                <a:cubicBezTo>
                  <a:pt x="206" y="353"/>
                  <a:pt x="205" y="357"/>
                  <a:pt x="204" y="359"/>
                </a:cubicBezTo>
                <a:cubicBezTo>
                  <a:pt x="203" y="359"/>
                  <a:pt x="199" y="360"/>
                  <a:pt x="198" y="359"/>
                </a:cubicBezTo>
                <a:cubicBezTo>
                  <a:pt x="197" y="358"/>
                  <a:pt x="195" y="354"/>
                  <a:pt x="193" y="347"/>
                </a:cubicBezTo>
                <a:cubicBezTo>
                  <a:pt x="192" y="345"/>
                  <a:pt x="191" y="343"/>
                  <a:pt x="190" y="341"/>
                </a:cubicBezTo>
                <a:cubicBezTo>
                  <a:pt x="188" y="335"/>
                  <a:pt x="188" y="334"/>
                  <a:pt x="187" y="333"/>
                </a:cubicBezTo>
                <a:cubicBezTo>
                  <a:pt x="187" y="333"/>
                  <a:pt x="185" y="332"/>
                  <a:pt x="181" y="332"/>
                </a:cubicBezTo>
                <a:cubicBezTo>
                  <a:pt x="180" y="331"/>
                  <a:pt x="180" y="331"/>
                  <a:pt x="180" y="331"/>
                </a:cubicBezTo>
                <a:cubicBezTo>
                  <a:pt x="179" y="332"/>
                  <a:pt x="179" y="332"/>
                  <a:pt x="179" y="332"/>
                </a:cubicBezTo>
                <a:cubicBezTo>
                  <a:pt x="175" y="332"/>
                  <a:pt x="174" y="333"/>
                  <a:pt x="173" y="333"/>
                </a:cubicBezTo>
                <a:cubicBezTo>
                  <a:pt x="173" y="334"/>
                  <a:pt x="172" y="335"/>
                  <a:pt x="171" y="340"/>
                </a:cubicBezTo>
                <a:cubicBezTo>
                  <a:pt x="170" y="342"/>
                  <a:pt x="169" y="345"/>
                  <a:pt x="168" y="347"/>
                </a:cubicBezTo>
                <a:cubicBezTo>
                  <a:pt x="165" y="354"/>
                  <a:pt x="163" y="358"/>
                  <a:pt x="163" y="359"/>
                </a:cubicBezTo>
                <a:cubicBezTo>
                  <a:pt x="161" y="360"/>
                  <a:pt x="157" y="360"/>
                  <a:pt x="156" y="359"/>
                </a:cubicBezTo>
                <a:cubicBezTo>
                  <a:pt x="155" y="358"/>
                  <a:pt x="155" y="353"/>
                  <a:pt x="154" y="346"/>
                </a:cubicBezTo>
                <a:cubicBezTo>
                  <a:pt x="153" y="343"/>
                  <a:pt x="153" y="341"/>
                  <a:pt x="153" y="339"/>
                </a:cubicBezTo>
                <a:cubicBezTo>
                  <a:pt x="152" y="332"/>
                  <a:pt x="152" y="331"/>
                  <a:pt x="152" y="331"/>
                </a:cubicBezTo>
                <a:cubicBezTo>
                  <a:pt x="151" y="330"/>
                  <a:pt x="149" y="329"/>
                  <a:pt x="146" y="329"/>
                </a:cubicBezTo>
                <a:cubicBezTo>
                  <a:pt x="145" y="327"/>
                  <a:pt x="145" y="327"/>
                  <a:pt x="145" y="327"/>
                </a:cubicBezTo>
                <a:cubicBezTo>
                  <a:pt x="144" y="328"/>
                  <a:pt x="144" y="328"/>
                  <a:pt x="144" y="328"/>
                </a:cubicBezTo>
                <a:cubicBezTo>
                  <a:pt x="141" y="327"/>
                  <a:pt x="139" y="327"/>
                  <a:pt x="138" y="328"/>
                </a:cubicBezTo>
                <a:cubicBezTo>
                  <a:pt x="138" y="328"/>
                  <a:pt x="137" y="329"/>
                  <a:pt x="134" y="334"/>
                </a:cubicBezTo>
                <a:cubicBezTo>
                  <a:pt x="133" y="336"/>
                  <a:pt x="131" y="338"/>
                  <a:pt x="130" y="340"/>
                </a:cubicBezTo>
                <a:cubicBezTo>
                  <a:pt x="126" y="346"/>
                  <a:pt x="123" y="350"/>
                  <a:pt x="122" y="351"/>
                </a:cubicBezTo>
                <a:cubicBezTo>
                  <a:pt x="120" y="351"/>
                  <a:pt x="116" y="349"/>
                  <a:pt x="115" y="348"/>
                </a:cubicBezTo>
                <a:cubicBezTo>
                  <a:pt x="115" y="348"/>
                  <a:pt x="115" y="348"/>
                  <a:pt x="115" y="347"/>
                </a:cubicBezTo>
                <a:cubicBezTo>
                  <a:pt x="115" y="347"/>
                  <a:pt x="115" y="347"/>
                  <a:pt x="115" y="347"/>
                </a:cubicBezTo>
                <a:cubicBezTo>
                  <a:pt x="115" y="345"/>
                  <a:pt x="116" y="340"/>
                  <a:pt x="116" y="335"/>
                </a:cubicBezTo>
                <a:cubicBezTo>
                  <a:pt x="117" y="333"/>
                  <a:pt x="117" y="330"/>
                  <a:pt x="117" y="328"/>
                </a:cubicBezTo>
                <a:cubicBezTo>
                  <a:pt x="118" y="325"/>
                  <a:pt x="118" y="323"/>
                  <a:pt x="118" y="322"/>
                </a:cubicBezTo>
                <a:cubicBezTo>
                  <a:pt x="118" y="321"/>
                  <a:pt x="118" y="321"/>
                  <a:pt x="118" y="320"/>
                </a:cubicBezTo>
                <a:cubicBezTo>
                  <a:pt x="117" y="319"/>
                  <a:pt x="116" y="318"/>
                  <a:pt x="113" y="317"/>
                </a:cubicBezTo>
                <a:cubicBezTo>
                  <a:pt x="112" y="314"/>
                  <a:pt x="112" y="314"/>
                  <a:pt x="112" y="314"/>
                </a:cubicBezTo>
                <a:cubicBezTo>
                  <a:pt x="111" y="316"/>
                  <a:pt x="111" y="316"/>
                  <a:pt x="111" y="316"/>
                </a:cubicBezTo>
                <a:cubicBezTo>
                  <a:pt x="108" y="314"/>
                  <a:pt x="107" y="314"/>
                  <a:pt x="106" y="314"/>
                </a:cubicBezTo>
                <a:cubicBezTo>
                  <a:pt x="105" y="315"/>
                  <a:pt x="104" y="315"/>
                  <a:pt x="100" y="319"/>
                </a:cubicBezTo>
                <a:cubicBezTo>
                  <a:pt x="98" y="321"/>
                  <a:pt x="96" y="322"/>
                  <a:pt x="94" y="324"/>
                </a:cubicBezTo>
                <a:cubicBezTo>
                  <a:pt x="89" y="329"/>
                  <a:pt x="85" y="332"/>
                  <a:pt x="84" y="333"/>
                </a:cubicBezTo>
                <a:cubicBezTo>
                  <a:pt x="83" y="333"/>
                  <a:pt x="79" y="330"/>
                  <a:pt x="78" y="329"/>
                </a:cubicBezTo>
                <a:cubicBezTo>
                  <a:pt x="79" y="328"/>
                  <a:pt x="80" y="323"/>
                  <a:pt x="82" y="316"/>
                </a:cubicBezTo>
                <a:cubicBezTo>
                  <a:pt x="83" y="314"/>
                  <a:pt x="84" y="312"/>
                  <a:pt x="85" y="310"/>
                </a:cubicBezTo>
                <a:cubicBezTo>
                  <a:pt x="87" y="305"/>
                  <a:pt x="87" y="304"/>
                  <a:pt x="87" y="303"/>
                </a:cubicBezTo>
                <a:cubicBezTo>
                  <a:pt x="87" y="302"/>
                  <a:pt x="87" y="302"/>
                  <a:pt x="87" y="302"/>
                </a:cubicBezTo>
                <a:cubicBezTo>
                  <a:pt x="87" y="302"/>
                  <a:pt x="87" y="302"/>
                  <a:pt x="87" y="302"/>
                </a:cubicBezTo>
                <a:cubicBezTo>
                  <a:pt x="87" y="301"/>
                  <a:pt x="86" y="300"/>
                  <a:pt x="83" y="298"/>
                </a:cubicBezTo>
                <a:cubicBezTo>
                  <a:pt x="83" y="296"/>
                  <a:pt x="83" y="296"/>
                  <a:pt x="83" y="296"/>
                </a:cubicBezTo>
                <a:cubicBezTo>
                  <a:pt x="82" y="296"/>
                  <a:pt x="82" y="296"/>
                  <a:pt x="82" y="296"/>
                </a:cubicBezTo>
                <a:cubicBezTo>
                  <a:pt x="79" y="294"/>
                  <a:pt x="78" y="293"/>
                  <a:pt x="77" y="294"/>
                </a:cubicBezTo>
                <a:cubicBezTo>
                  <a:pt x="76" y="294"/>
                  <a:pt x="75" y="294"/>
                  <a:pt x="70" y="297"/>
                </a:cubicBezTo>
                <a:cubicBezTo>
                  <a:pt x="68" y="298"/>
                  <a:pt x="66" y="299"/>
                  <a:pt x="63" y="301"/>
                </a:cubicBezTo>
                <a:cubicBezTo>
                  <a:pt x="57" y="304"/>
                  <a:pt x="53" y="306"/>
                  <a:pt x="52" y="307"/>
                </a:cubicBezTo>
                <a:cubicBezTo>
                  <a:pt x="50" y="306"/>
                  <a:pt x="47" y="303"/>
                  <a:pt x="47" y="302"/>
                </a:cubicBezTo>
                <a:cubicBezTo>
                  <a:pt x="47" y="301"/>
                  <a:pt x="50" y="296"/>
                  <a:pt x="54" y="290"/>
                </a:cubicBezTo>
                <a:cubicBezTo>
                  <a:pt x="55" y="288"/>
                  <a:pt x="56" y="286"/>
                  <a:pt x="58" y="285"/>
                </a:cubicBezTo>
                <a:cubicBezTo>
                  <a:pt x="61" y="279"/>
                  <a:pt x="62" y="279"/>
                  <a:pt x="62" y="277"/>
                </a:cubicBezTo>
                <a:cubicBezTo>
                  <a:pt x="62" y="276"/>
                  <a:pt x="61" y="275"/>
                  <a:pt x="59" y="272"/>
                </a:cubicBezTo>
                <a:cubicBezTo>
                  <a:pt x="59" y="270"/>
                  <a:pt x="59" y="270"/>
                  <a:pt x="59" y="270"/>
                </a:cubicBezTo>
                <a:cubicBezTo>
                  <a:pt x="58" y="270"/>
                  <a:pt x="58" y="270"/>
                  <a:pt x="58" y="270"/>
                </a:cubicBezTo>
                <a:cubicBezTo>
                  <a:pt x="56" y="267"/>
                  <a:pt x="54" y="267"/>
                  <a:pt x="53" y="267"/>
                </a:cubicBezTo>
                <a:cubicBezTo>
                  <a:pt x="53" y="267"/>
                  <a:pt x="52" y="267"/>
                  <a:pt x="46" y="268"/>
                </a:cubicBezTo>
                <a:cubicBezTo>
                  <a:pt x="44" y="269"/>
                  <a:pt x="41" y="270"/>
                  <a:pt x="39" y="271"/>
                </a:cubicBezTo>
                <a:cubicBezTo>
                  <a:pt x="32" y="273"/>
                  <a:pt x="27" y="274"/>
                  <a:pt x="26" y="274"/>
                </a:cubicBezTo>
                <a:cubicBezTo>
                  <a:pt x="25" y="273"/>
                  <a:pt x="23" y="269"/>
                  <a:pt x="23" y="268"/>
                </a:cubicBezTo>
                <a:cubicBezTo>
                  <a:pt x="23" y="267"/>
                  <a:pt x="26" y="263"/>
                  <a:pt x="32" y="258"/>
                </a:cubicBezTo>
                <a:cubicBezTo>
                  <a:pt x="34" y="257"/>
                  <a:pt x="35" y="255"/>
                  <a:pt x="37" y="254"/>
                </a:cubicBezTo>
                <a:cubicBezTo>
                  <a:pt x="42" y="249"/>
                  <a:pt x="42" y="249"/>
                  <a:pt x="43" y="248"/>
                </a:cubicBezTo>
                <a:cubicBezTo>
                  <a:pt x="43" y="247"/>
                  <a:pt x="43" y="247"/>
                  <a:pt x="43" y="247"/>
                </a:cubicBezTo>
                <a:cubicBezTo>
                  <a:pt x="43" y="246"/>
                  <a:pt x="42" y="244"/>
                  <a:pt x="41" y="242"/>
                </a:cubicBezTo>
                <a:cubicBezTo>
                  <a:pt x="41" y="240"/>
                  <a:pt x="41" y="240"/>
                  <a:pt x="41" y="240"/>
                </a:cubicBezTo>
                <a:cubicBezTo>
                  <a:pt x="40" y="240"/>
                  <a:pt x="40" y="240"/>
                  <a:pt x="40" y="240"/>
                </a:cubicBezTo>
                <a:cubicBezTo>
                  <a:pt x="39" y="237"/>
                  <a:pt x="38" y="236"/>
                  <a:pt x="37" y="235"/>
                </a:cubicBezTo>
                <a:cubicBezTo>
                  <a:pt x="36" y="235"/>
                  <a:pt x="35" y="235"/>
                  <a:pt x="30" y="235"/>
                </a:cubicBezTo>
                <a:cubicBezTo>
                  <a:pt x="27" y="235"/>
                  <a:pt x="25" y="236"/>
                  <a:pt x="22" y="236"/>
                </a:cubicBezTo>
                <a:cubicBezTo>
                  <a:pt x="15" y="236"/>
                  <a:pt x="10" y="236"/>
                  <a:pt x="9" y="236"/>
                </a:cubicBezTo>
                <a:cubicBezTo>
                  <a:pt x="8" y="235"/>
                  <a:pt x="7" y="232"/>
                  <a:pt x="7" y="230"/>
                </a:cubicBezTo>
                <a:cubicBezTo>
                  <a:pt x="7" y="229"/>
                  <a:pt x="7" y="229"/>
                  <a:pt x="7" y="229"/>
                </a:cubicBezTo>
                <a:cubicBezTo>
                  <a:pt x="8" y="228"/>
                  <a:pt x="11" y="226"/>
                  <a:pt x="18" y="222"/>
                </a:cubicBezTo>
                <a:cubicBezTo>
                  <a:pt x="20" y="221"/>
                  <a:pt x="22" y="220"/>
                  <a:pt x="24" y="219"/>
                </a:cubicBezTo>
                <a:cubicBezTo>
                  <a:pt x="30" y="216"/>
                  <a:pt x="30" y="215"/>
                  <a:pt x="31" y="214"/>
                </a:cubicBezTo>
                <a:cubicBezTo>
                  <a:pt x="31" y="214"/>
                  <a:pt x="31" y="213"/>
                  <a:pt x="31" y="212"/>
                </a:cubicBezTo>
                <a:cubicBezTo>
                  <a:pt x="31" y="211"/>
                  <a:pt x="31" y="209"/>
                  <a:pt x="30" y="208"/>
                </a:cubicBezTo>
                <a:cubicBezTo>
                  <a:pt x="31" y="206"/>
                  <a:pt x="31" y="206"/>
                  <a:pt x="31" y="206"/>
                </a:cubicBezTo>
                <a:cubicBezTo>
                  <a:pt x="30" y="206"/>
                  <a:pt x="30" y="206"/>
                  <a:pt x="30" y="206"/>
                </a:cubicBezTo>
                <a:cubicBezTo>
                  <a:pt x="30" y="203"/>
                  <a:pt x="29" y="201"/>
                  <a:pt x="28" y="201"/>
                </a:cubicBezTo>
                <a:cubicBezTo>
                  <a:pt x="27" y="200"/>
                  <a:pt x="27" y="200"/>
                  <a:pt x="21" y="199"/>
                </a:cubicBezTo>
                <a:cubicBezTo>
                  <a:pt x="19" y="199"/>
                  <a:pt x="16" y="198"/>
                  <a:pt x="13" y="198"/>
                </a:cubicBezTo>
                <a:cubicBezTo>
                  <a:pt x="6" y="196"/>
                  <a:pt x="2" y="195"/>
                  <a:pt x="1" y="195"/>
                </a:cubicBezTo>
                <a:cubicBezTo>
                  <a:pt x="0" y="194"/>
                  <a:pt x="0" y="192"/>
                  <a:pt x="0" y="190"/>
                </a:cubicBezTo>
                <a:close/>
                <a:moveTo>
                  <a:pt x="288" y="180"/>
                </a:moveTo>
                <a:cubicBezTo>
                  <a:pt x="288" y="120"/>
                  <a:pt x="239" y="71"/>
                  <a:pt x="179" y="71"/>
                </a:cubicBezTo>
                <a:cubicBezTo>
                  <a:pt x="120" y="72"/>
                  <a:pt x="71" y="121"/>
                  <a:pt x="71" y="180"/>
                </a:cubicBezTo>
                <a:cubicBezTo>
                  <a:pt x="71" y="240"/>
                  <a:pt x="120" y="289"/>
                  <a:pt x="180" y="289"/>
                </a:cubicBezTo>
                <a:cubicBezTo>
                  <a:pt x="240" y="288"/>
                  <a:pt x="289" y="239"/>
                  <a:pt x="288" y="180"/>
                </a:cubicBezTo>
                <a:close/>
              </a:path>
            </a:pathLst>
          </a:custGeom>
          <a:solidFill>
            <a:srgbClr val="0070C0">
              <a:alpha val="70000"/>
            </a:srgbClr>
          </a:solidFill>
          <a:ln w="9525">
            <a:noFill/>
            <a:round/>
          </a:ln>
        </p:spPr>
        <p:txBody>
          <a:bodyPr anchor="ctr"/>
          <a:lstStyle/>
          <a:p>
            <a:pPr marL="0" marR="0" lvl="0" indent="0" defTabSz="914400" eaLnBrk="0" fontAlgn="auto" latinLnBrk="0" hangingPunct="0">
              <a:lnSpc>
                <a:spcPct val="100000"/>
              </a:lnSpc>
              <a:spcBef>
                <a:spcPts val="0"/>
              </a:spcBef>
              <a:spcAft>
                <a:spcPts val="0"/>
              </a:spcAft>
              <a:buClrTx/>
              <a:buSzTx/>
              <a:buFont typeface="Arial" panose="020B0604020202020204" pitchFamily="34" charset="0"/>
              <a:buNone/>
              <a:defRPr/>
            </a:pPr>
            <a:endParaRPr kumimoji="0" lang="zh-CN" altLang="en-US" sz="1800" b="0" i="0" u="none" strike="noStrike" kern="0" cap="none" spc="0" normalizeH="0" baseline="0" noProof="0" dirty="0">
              <a:ln>
                <a:noFill/>
              </a:ln>
              <a:solidFill>
                <a:srgbClr val="000000"/>
              </a:solidFill>
              <a:effectLst/>
              <a:uLnTx/>
              <a:uFillTx/>
              <a:latin typeface="Calibri" panose="020F0502020204030204" charset="0"/>
              <a:ea typeface="微软雅黑" panose="020B0503020204020204" pitchFamily="34" charset="-122"/>
            </a:endParaRPr>
          </a:p>
        </p:txBody>
      </p:sp>
      <p:sp>
        <p:nvSpPr>
          <p:cNvPr id="35" name="Freeform 4"/>
          <p:cNvSpPr>
            <a:spLocks noEditPoints="1"/>
          </p:cNvSpPr>
          <p:nvPr/>
        </p:nvSpPr>
        <p:spPr bwMode="auto">
          <a:xfrm>
            <a:off x="3765609" y="2587877"/>
            <a:ext cx="1546225" cy="1544638"/>
          </a:xfrm>
          <a:custGeom>
            <a:avLst/>
            <a:gdLst>
              <a:gd name="T0" fmla="*/ 606213680 w 314"/>
              <a:gd name="T1" fmla="*/ 2147483647 h 314"/>
              <a:gd name="T2" fmla="*/ 290980797 w 314"/>
              <a:gd name="T3" fmla="*/ 2147483647 h 314"/>
              <a:gd name="T4" fmla="*/ 678960244 w 314"/>
              <a:gd name="T5" fmla="*/ 2147483647 h 314"/>
              <a:gd name="T6" fmla="*/ 630460842 w 314"/>
              <a:gd name="T7" fmla="*/ 2147483647 h 314"/>
              <a:gd name="T8" fmla="*/ 945693802 w 314"/>
              <a:gd name="T9" fmla="*/ 2147483647 h 314"/>
              <a:gd name="T10" fmla="*/ 994193051 w 314"/>
              <a:gd name="T11" fmla="*/ 1935903522 h 314"/>
              <a:gd name="T12" fmla="*/ 1357920489 w 314"/>
              <a:gd name="T13" fmla="*/ 1693916889 h 314"/>
              <a:gd name="T14" fmla="*/ 1430666900 w 314"/>
              <a:gd name="T15" fmla="*/ 1185740715 h 314"/>
              <a:gd name="T16" fmla="*/ 2036880426 w 314"/>
              <a:gd name="T17" fmla="*/ 1137345356 h 314"/>
              <a:gd name="T18" fmla="*/ 2133873999 w 314"/>
              <a:gd name="T19" fmla="*/ 871156124 h 314"/>
              <a:gd name="T20" fmla="*/ 2147483647 w 314"/>
              <a:gd name="T21" fmla="*/ 701767448 h 314"/>
              <a:gd name="T22" fmla="*/ 2147483647 w 314"/>
              <a:gd name="T23" fmla="*/ 604971657 h 314"/>
              <a:gd name="T24" fmla="*/ 2147483647 w 314"/>
              <a:gd name="T25" fmla="*/ 459775741 h 314"/>
              <a:gd name="T26" fmla="*/ 2147483647 w 314"/>
              <a:gd name="T27" fmla="*/ 435578062 h 314"/>
              <a:gd name="T28" fmla="*/ 2147483647 w 314"/>
              <a:gd name="T29" fmla="*/ 580773977 h 314"/>
              <a:gd name="T30" fmla="*/ 2147483647 w 314"/>
              <a:gd name="T31" fmla="*/ 338782425 h 314"/>
              <a:gd name="T32" fmla="*/ 2147483647 w 314"/>
              <a:gd name="T33" fmla="*/ 653367170 h 314"/>
              <a:gd name="T34" fmla="*/ 2147483647 w 314"/>
              <a:gd name="T35" fmla="*/ 701767448 h 314"/>
              <a:gd name="T36" fmla="*/ 2147483647 w 314"/>
              <a:gd name="T37" fmla="*/ 1016352039 h 314"/>
              <a:gd name="T38" fmla="*/ 2147483647 w 314"/>
              <a:gd name="T39" fmla="*/ 1185740715 h 314"/>
              <a:gd name="T40" fmla="*/ 2147483647 w 314"/>
              <a:gd name="T41" fmla="*/ 1330936938 h 314"/>
              <a:gd name="T42" fmla="*/ 2147483647 w 314"/>
              <a:gd name="T43" fmla="*/ 1621318931 h 314"/>
              <a:gd name="T44" fmla="*/ 2147483647 w 314"/>
              <a:gd name="T45" fmla="*/ 1814910206 h 314"/>
              <a:gd name="T46" fmla="*/ 2147483647 w 314"/>
              <a:gd name="T47" fmla="*/ 2147483647 h 314"/>
              <a:gd name="T48" fmla="*/ 2147483647 w 314"/>
              <a:gd name="T49" fmla="*/ 2147483647 h 314"/>
              <a:gd name="T50" fmla="*/ 2147483647 w 314"/>
              <a:gd name="T51" fmla="*/ 2147483647 h 314"/>
              <a:gd name="T52" fmla="*/ 2147483647 w 314"/>
              <a:gd name="T53" fmla="*/ 2147483647 h 314"/>
              <a:gd name="T54" fmla="*/ 2147483647 w 314"/>
              <a:gd name="T55" fmla="*/ 2147483647 h 314"/>
              <a:gd name="T56" fmla="*/ 2147483647 w 314"/>
              <a:gd name="T57" fmla="*/ 2147483647 h 314"/>
              <a:gd name="T58" fmla="*/ 2147483647 w 314"/>
              <a:gd name="T59" fmla="*/ 2147483647 h 314"/>
              <a:gd name="T60" fmla="*/ 2147483647 w 314"/>
              <a:gd name="T61" fmla="*/ 2147483647 h 314"/>
              <a:gd name="T62" fmla="*/ 2147483647 w 314"/>
              <a:gd name="T63" fmla="*/ 2147483647 h 314"/>
              <a:gd name="T64" fmla="*/ 2147483647 w 314"/>
              <a:gd name="T65" fmla="*/ 2147483647 h 314"/>
              <a:gd name="T66" fmla="*/ 2147483647 w 314"/>
              <a:gd name="T67" fmla="*/ 2147483647 h 314"/>
              <a:gd name="T68" fmla="*/ 2147483647 w 314"/>
              <a:gd name="T69" fmla="*/ 2147483647 h 314"/>
              <a:gd name="T70" fmla="*/ 2147483647 w 314"/>
              <a:gd name="T71" fmla="*/ 2147483647 h 314"/>
              <a:gd name="T72" fmla="*/ 2147483647 w 314"/>
              <a:gd name="T73" fmla="*/ 2147483647 h 314"/>
              <a:gd name="T74" fmla="*/ 2147483647 w 314"/>
              <a:gd name="T75" fmla="*/ 2147483647 h 314"/>
              <a:gd name="T76" fmla="*/ 2147483647 w 314"/>
              <a:gd name="T77" fmla="*/ 2147483647 h 314"/>
              <a:gd name="T78" fmla="*/ 2147483647 w 314"/>
              <a:gd name="T79" fmla="*/ 2147483647 h 314"/>
              <a:gd name="T80" fmla="*/ 2147483647 w 314"/>
              <a:gd name="T81" fmla="*/ 2147483647 h 314"/>
              <a:gd name="T82" fmla="*/ 2147483647 w 314"/>
              <a:gd name="T83" fmla="*/ 2147483647 h 314"/>
              <a:gd name="T84" fmla="*/ 2147483647 w 314"/>
              <a:gd name="T85" fmla="*/ 2147483647 h 314"/>
              <a:gd name="T86" fmla="*/ 2147483647 w 314"/>
              <a:gd name="T87" fmla="*/ 2147483647 h 314"/>
              <a:gd name="T88" fmla="*/ 2147483647 w 314"/>
              <a:gd name="T89" fmla="*/ 2147483647 h 314"/>
              <a:gd name="T90" fmla="*/ 2147483647 w 314"/>
              <a:gd name="T91" fmla="*/ 2147483647 h 314"/>
              <a:gd name="T92" fmla="*/ 2147483647 w 314"/>
              <a:gd name="T93" fmla="*/ 2147483647 h 314"/>
              <a:gd name="T94" fmla="*/ 1794394030 w 314"/>
              <a:gd name="T95" fmla="*/ 2147483647 h 314"/>
              <a:gd name="T96" fmla="*/ 1721647619 w 314"/>
              <a:gd name="T97" fmla="*/ 2147483647 h 314"/>
              <a:gd name="T98" fmla="*/ 1139680948 w 314"/>
              <a:gd name="T99" fmla="*/ 2147483647 h 314"/>
              <a:gd name="T100" fmla="*/ 1115433786 w 314"/>
              <a:gd name="T101" fmla="*/ 2147483647 h 314"/>
              <a:gd name="T102" fmla="*/ 775953818 w 314"/>
              <a:gd name="T103" fmla="*/ 2147483647 h 314"/>
              <a:gd name="T104" fmla="*/ 775953818 w 314"/>
              <a:gd name="T105" fmla="*/ 2147483647 h 314"/>
              <a:gd name="T106" fmla="*/ 363727284 w 314"/>
              <a:gd name="T107" fmla="*/ 2147483647 h 314"/>
              <a:gd name="T108" fmla="*/ 630460842 w 314"/>
              <a:gd name="T109" fmla="*/ 2147483647 h 314"/>
              <a:gd name="T110" fmla="*/ 2147483647 w 314"/>
              <a:gd name="T111" fmla="*/ 2147483647 h 31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314"/>
              <a:gd name="T169" fmla="*/ 0 h 314"/>
              <a:gd name="T170" fmla="*/ 314 w 314"/>
              <a:gd name="T171" fmla="*/ 314 h 31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314" h="314">
                <a:moveTo>
                  <a:pt x="0" y="165"/>
                </a:moveTo>
                <a:cubicBezTo>
                  <a:pt x="0" y="164"/>
                  <a:pt x="0" y="163"/>
                  <a:pt x="0" y="163"/>
                </a:cubicBezTo>
                <a:cubicBezTo>
                  <a:pt x="1" y="162"/>
                  <a:pt x="5" y="161"/>
                  <a:pt x="11" y="159"/>
                </a:cubicBezTo>
                <a:cubicBezTo>
                  <a:pt x="13" y="159"/>
                  <a:pt x="15" y="158"/>
                  <a:pt x="17" y="157"/>
                </a:cubicBezTo>
                <a:cubicBezTo>
                  <a:pt x="22" y="156"/>
                  <a:pt x="23" y="156"/>
                  <a:pt x="24" y="155"/>
                </a:cubicBezTo>
                <a:cubicBezTo>
                  <a:pt x="24" y="154"/>
                  <a:pt x="25" y="153"/>
                  <a:pt x="25" y="150"/>
                </a:cubicBezTo>
                <a:cubicBezTo>
                  <a:pt x="25" y="149"/>
                  <a:pt x="25" y="149"/>
                  <a:pt x="25" y="149"/>
                </a:cubicBezTo>
                <a:cubicBezTo>
                  <a:pt x="25" y="149"/>
                  <a:pt x="25" y="149"/>
                  <a:pt x="25" y="149"/>
                </a:cubicBezTo>
                <a:cubicBezTo>
                  <a:pt x="25" y="149"/>
                  <a:pt x="25" y="148"/>
                  <a:pt x="25" y="146"/>
                </a:cubicBezTo>
                <a:cubicBezTo>
                  <a:pt x="25" y="145"/>
                  <a:pt x="25" y="144"/>
                  <a:pt x="24" y="143"/>
                </a:cubicBezTo>
                <a:cubicBezTo>
                  <a:pt x="24" y="143"/>
                  <a:pt x="23" y="142"/>
                  <a:pt x="18" y="140"/>
                </a:cubicBezTo>
                <a:cubicBezTo>
                  <a:pt x="17" y="140"/>
                  <a:pt x="14" y="139"/>
                  <a:pt x="12" y="138"/>
                </a:cubicBezTo>
                <a:cubicBezTo>
                  <a:pt x="7" y="135"/>
                  <a:pt x="3" y="133"/>
                  <a:pt x="2" y="132"/>
                </a:cubicBezTo>
                <a:cubicBezTo>
                  <a:pt x="2" y="132"/>
                  <a:pt x="2" y="132"/>
                  <a:pt x="2" y="131"/>
                </a:cubicBezTo>
                <a:cubicBezTo>
                  <a:pt x="2" y="129"/>
                  <a:pt x="3" y="127"/>
                  <a:pt x="3" y="127"/>
                </a:cubicBezTo>
                <a:cubicBezTo>
                  <a:pt x="4" y="126"/>
                  <a:pt x="8" y="126"/>
                  <a:pt x="15" y="125"/>
                </a:cubicBezTo>
                <a:cubicBezTo>
                  <a:pt x="17" y="125"/>
                  <a:pt x="19" y="125"/>
                  <a:pt x="21" y="125"/>
                </a:cubicBezTo>
                <a:cubicBezTo>
                  <a:pt x="26" y="125"/>
                  <a:pt x="27" y="125"/>
                  <a:pt x="28" y="124"/>
                </a:cubicBezTo>
                <a:cubicBezTo>
                  <a:pt x="28" y="124"/>
                  <a:pt x="29" y="123"/>
                  <a:pt x="30" y="120"/>
                </a:cubicBezTo>
                <a:cubicBezTo>
                  <a:pt x="30" y="119"/>
                  <a:pt x="30" y="119"/>
                  <a:pt x="30" y="119"/>
                </a:cubicBezTo>
                <a:cubicBezTo>
                  <a:pt x="30" y="119"/>
                  <a:pt x="30" y="119"/>
                  <a:pt x="30" y="119"/>
                </a:cubicBezTo>
                <a:cubicBezTo>
                  <a:pt x="31" y="117"/>
                  <a:pt x="31" y="116"/>
                  <a:pt x="31" y="115"/>
                </a:cubicBezTo>
                <a:cubicBezTo>
                  <a:pt x="31" y="114"/>
                  <a:pt x="31" y="113"/>
                  <a:pt x="31" y="113"/>
                </a:cubicBezTo>
                <a:cubicBezTo>
                  <a:pt x="31" y="112"/>
                  <a:pt x="30" y="112"/>
                  <a:pt x="26" y="109"/>
                </a:cubicBezTo>
                <a:cubicBezTo>
                  <a:pt x="24" y="108"/>
                  <a:pt x="22" y="106"/>
                  <a:pt x="21" y="105"/>
                </a:cubicBezTo>
                <a:cubicBezTo>
                  <a:pt x="16" y="101"/>
                  <a:pt x="13" y="98"/>
                  <a:pt x="12" y="97"/>
                </a:cubicBezTo>
                <a:cubicBezTo>
                  <a:pt x="12" y="96"/>
                  <a:pt x="13" y="93"/>
                  <a:pt x="14" y="92"/>
                </a:cubicBezTo>
                <a:cubicBezTo>
                  <a:pt x="15" y="92"/>
                  <a:pt x="19" y="92"/>
                  <a:pt x="26" y="93"/>
                </a:cubicBezTo>
                <a:cubicBezTo>
                  <a:pt x="28" y="94"/>
                  <a:pt x="30" y="94"/>
                  <a:pt x="32" y="95"/>
                </a:cubicBezTo>
                <a:cubicBezTo>
                  <a:pt x="37" y="96"/>
                  <a:pt x="38" y="96"/>
                  <a:pt x="39" y="95"/>
                </a:cubicBezTo>
                <a:cubicBezTo>
                  <a:pt x="39" y="95"/>
                  <a:pt x="40" y="95"/>
                  <a:pt x="42" y="91"/>
                </a:cubicBezTo>
                <a:cubicBezTo>
                  <a:pt x="42" y="91"/>
                  <a:pt x="42" y="91"/>
                  <a:pt x="42" y="91"/>
                </a:cubicBezTo>
                <a:cubicBezTo>
                  <a:pt x="42" y="90"/>
                  <a:pt x="42" y="90"/>
                  <a:pt x="42" y="90"/>
                </a:cubicBezTo>
                <a:cubicBezTo>
                  <a:pt x="45" y="88"/>
                  <a:pt x="45" y="86"/>
                  <a:pt x="45" y="86"/>
                </a:cubicBezTo>
                <a:cubicBezTo>
                  <a:pt x="45" y="86"/>
                  <a:pt x="45" y="85"/>
                  <a:pt x="44" y="85"/>
                </a:cubicBezTo>
                <a:cubicBezTo>
                  <a:pt x="44" y="84"/>
                  <a:pt x="44" y="84"/>
                  <a:pt x="41" y="80"/>
                </a:cubicBezTo>
                <a:cubicBezTo>
                  <a:pt x="39" y="78"/>
                  <a:pt x="38" y="77"/>
                  <a:pt x="36" y="75"/>
                </a:cubicBezTo>
                <a:cubicBezTo>
                  <a:pt x="32" y="70"/>
                  <a:pt x="30" y="66"/>
                  <a:pt x="30" y="65"/>
                </a:cubicBezTo>
                <a:cubicBezTo>
                  <a:pt x="30" y="64"/>
                  <a:pt x="32" y="61"/>
                  <a:pt x="33" y="61"/>
                </a:cubicBezTo>
                <a:cubicBezTo>
                  <a:pt x="34" y="61"/>
                  <a:pt x="38" y="62"/>
                  <a:pt x="44" y="65"/>
                </a:cubicBezTo>
                <a:cubicBezTo>
                  <a:pt x="46" y="66"/>
                  <a:pt x="48" y="67"/>
                  <a:pt x="49" y="67"/>
                </a:cubicBezTo>
                <a:cubicBezTo>
                  <a:pt x="54" y="70"/>
                  <a:pt x="55" y="70"/>
                  <a:pt x="56" y="70"/>
                </a:cubicBezTo>
                <a:cubicBezTo>
                  <a:pt x="57" y="70"/>
                  <a:pt x="58" y="69"/>
                  <a:pt x="60" y="67"/>
                </a:cubicBezTo>
                <a:cubicBezTo>
                  <a:pt x="61" y="66"/>
                  <a:pt x="61" y="66"/>
                  <a:pt x="61" y="66"/>
                </a:cubicBezTo>
                <a:cubicBezTo>
                  <a:pt x="61" y="66"/>
                  <a:pt x="61" y="66"/>
                  <a:pt x="61" y="66"/>
                </a:cubicBezTo>
                <a:cubicBezTo>
                  <a:pt x="63" y="64"/>
                  <a:pt x="64" y="62"/>
                  <a:pt x="64" y="61"/>
                </a:cubicBezTo>
                <a:cubicBezTo>
                  <a:pt x="64" y="60"/>
                  <a:pt x="64" y="60"/>
                  <a:pt x="62" y="55"/>
                </a:cubicBezTo>
                <a:cubicBezTo>
                  <a:pt x="61" y="54"/>
                  <a:pt x="60" y="51"/>
                  <a:pt x="59" y="49"/>
                </a:cubicBezTo>
                <a:cubicBezTo>
                  <a:pt x="56" y="43"/>
                  <a:pt x="54" y="40"/>
                  <a:pt x="54" y="39"/>
                </a:cubicBezTo>
                <a:cubicBezTo>
                  <a:pt x="55" y="37"/>
                  <a:pt x="57" y="35"/>
                  <a:pt x="59" y="35"/>
                </a:cubicBezTo>
                <a:cubicBezTo>
                  <a:pt x="59" y="35"/>
                  <a:pt x="63" y="37"/>
                  <a:pt x="68" y="41"/>
                </a:cubicBezTo>
                <a:cubicBezTo>
                  <a:pt x="70" y="43"/>
                  <a:pt x="71" y="44"/>
                  <a:pt x="73" y="45"/>
                </a:cubicBezTo>
                <a:cubicBezTo>
                  <a:pt x="77" y="48"/>
                  <a:pt x="78" y="49"/>
                  <a:pt x="79" y="49"/>
                </a:cubicBezTo>
                <a:cubicBezTo>
                  <a:pt x="80" y="49"/>
                  <a:pt x="81" y="49"/>
                  <a:pt x="84" y="47"/>
                </a:cubicBezTo>
                <a:cubicBezTo>
                  <a:pt x="85" y="47"/>
                  <a:pt x="85" y="47"/>
                  <a:pt x="85" y="47"/>
                </a:cubicBezTo>
                <a:cubicBezTo>
                  <a:pt x="85" y="46"/>
                  <a:pt x="85" y="46"/>
                  <a:pt x="85" y="46"/>
                </a:cubicBezTo>
                <a:cubicBezTo>
                  <a:pt x="88" y="44"/>
                  <a:pt x="88" y="43"/>
                  <a:pt x="89" y="42"/>
                </a:cubicBezTo>
                <a:cubicBezTo>
                  <a:pt x="89" y="42"/>
                  <a:pt x="89" y="42"/>
                  <a:pt x="89" y="42"/>
                </a:cubicBezTo>
                <a:cubicBezTo>
                  <a:pt x="89" y="42"/>
                  <a:pt x="89" y="42"/>
                  <a:pt x="89" y="42"/>
                </a:cubicBezTo>
                <a:cubicBezTo>
                  <a:pt x="89" y="41"/>
                  <a:pt x="88" y="39"/>
                  <a:pt x="88" y="36"/>
                </a:cubicBezTo>
                <a:cubicBezTo>
                  <a:pt x="87" y="34"/>
                  <a:pt x="87" y="32"/>
                  <a:pt x="86" y="29"/>
                </a:cubicBezTo>
                <a:cubicBezTo>
                  <a:pt x="85" y="24"/>
                  <a:pt x="84" y="20"/>
                  <a:pt x="84" y="18"/>
                </a:cubicBezTo>
                <a:cubicBezTo>
                  <a:pt x="84" y="18"/>
                  <a:pt x="84" y="18"/>
                  <a:pt x="84" y="18"/>
                </a:cubicBezTo>
                <a:cubicBezTo>
                  <a:pt x="85" y="17"/>
                  <a:pt x="88" y="15"/>
                  <a:pt x="89" y="15"/>
                </a:cubicBezTo>
                <a:cubicBezTo>
                  <a:pt x="90" y="16"/>
                  <a:pt x="93" y="19"/>
                  <a:pt x="97" y="24"/>
                </a:cubicBezTo>
                <a:cubicBezTo>
                  <a:pt x="99" y="26"/>
                  <a:pt x="100" y="27"/>
                  <a:pt x="101" y="29"/>
                </a:cubicBezTo>
                <a:cubicBezTo>
                  <a:pt x="104" y="33"/>
                  <a:pt x="105" y="34"/>
                  <a:pt x="106" y="34"/>
                </a:cubicBezTo>
                <a:cubicBezTo>
                  <a:pt x="107" y="34"/>
                  <a:pt x="108" y="34"/>
                  <a:pt x="111" y="33"/>
                </a:cubicBezTo>
                <a:cubicBezTo>
                  <a:pt x="113" y="33"/>
                  <a:pt x="113" y="33"/>
                  <a:pt x="113" y="33"/>
                </a:cubicBezTo>
                <a:cubicBezTo>
                  <a:pt x="113" y="32"/>
                  <a:pt x="113" y="32"/>
                  <a:pt x="113" y="32"/>
                </a:cubicBezTo>
                <a:cubicBezTo>
                  <a:pt x="115" y="32"/>
                  <a:pt x="116" y="31"/>
                  <a:pt x="117" y="30"/>
                </a:cubicBezTo>
                <a:cubicBezTo>
                  <a:pt x="117" y="29"/>
                  <a:pt x="117" y="28"/>
                  <a:pt x="117" y="25"/>
                </a:cubicBezTo>
                <a:cubicBezTo>
                  <a:pt x="117" y="22"/>
                  <a:pt x="117" y="22"/>
                  <a:pt x="117" y="22"/>
                </a:cubicBezTo>
                <a:cubicBezTo>
                  <a:pt x="117" y="20"/>
                  <a:pt x="117" y="18"/>
                  <a:pt x="117" y="16"/>
                </a:cubicBezTo>
                <a:cubicBezTo>
                  <a:pt x="117" y="10"/>
                  <a:pt x="118" y="6"/>
                  <a:pt x="118" y="5"/>
                </a:cubicBezTo>
                <a:cubicBezTo>
                  <a:pt x="119" y="4"/>
                  <a:pt x="123" y="3"/>
                  <a:pt x="124" y="4"/>
                </a:cubicBezTo>
                <a:cubicBezTo>
                  <a:pt x="125" y="4"/>
                  <a:pt x="127" y="8"/>
                  <a:pt x="129" y="14"/>
                </a:cubicBezTo>
                <a:cubicBezTo>
                  <a:pt x="130" y="16"/>
                  <a:pt x="131" y="18"/>
                  <a:pt x="132" y="19"/>
                </a:cubicBezTo>
                <a:cubicBezTo>
                  <a:pt x="134" y="24"/>
                  <a:pt x="135" y="25"/>
                  <a:pt x="136" y="25"/>
                </a:cubicBezTo>
                <a:cubicBezTo>
                  <a:pt x="136" y="26"/>
                  <a:pt x="138" y="26"/>
                  <a:pt x="141" y="26"/>
                </a:cubicBezTo>
                <a:cubicBezTo>
                  <a:pt x="141" y="26"/>
                  <a:pt x="141" y="26"/>
                  <a:pt x="141" y="26"/>
                </a:cubicBezTo>
                <a:cubicBezTo>
                  <a:pt x="142" y="25"/>
                  <a:pt x="142" y="25"/>
                  <a:pt x="142" y="25"/>
                </a:cubicBezTo>
                <a:cubicBezTo>
                  <a:pt x="146" y="25"/>
                  <a:pt x="147" y="24"/>
                  <a:pt x="147" y="24"/>
                </a:cubicBezTo>
                <a:cubicBezTo>
                  <a:pt x="148" y="23"/>
                  <a:pt x="148" y="22"/>
                  <a:pt x="149" y="18"/>
                </a:cubicBezTo>
                <a:cubicBezTo>
                  <a:pt x="150" y="16"/>
                  <a:pt x="150" y="14"/>
                  <a:pt x="151" y="11"/>
                </a:cubicBezTo>
                <a:cubicBezTo>
                  <a:pt x="152" y="5"/>
                  <a:pt x="154" y="1"/>
                  <a:pt x="154" y="0"/>
                </a:cubicBezTo>
                <a:cubicBezTo>
                  <a:pt x="155" y="0"/>
                  <a:pt x="159" y="0"/>
                  <a:pt x="160" y="0"/>
                </a:cubicBezTo>
                <a:cubicBezTo>
                  <a:pt x="161" y="1"/>
                  <a:pt x="162" y="5"/>
                  <a:pt x="163" y="11"/>
                </a:cubicBezTo>
                <a:cubicBezTo>
                  <a:pt x="164" y="13"/>
                  <a:pt x="164" y="15"/>
                  <a:pt x="165" y="17"/>
                </a:cubicBezTo>
                <a:cubicBezTo>
                  <a:pt x="166" y="23"/>
                  <a:pt x="166" y="23"/>
                  <a:pt x="167" y="24"/>
                </a:cubicBezTo>
                <a:cubicBezTo>
                  <a:pt x="167" y="25"/>
                  <a:pt x="168" y="25"/>
                  <a:pt x="172" y="25"/>
                </a:cubicBezTo>
                <a:cubicBezTo>
                  <a:pt x="172" y="26"/>
                  <a:pt x="172" y="26"/>
                  <a:pt x="172" y="26"/>
                </a:cubicBezTo>
                <a:cubicBezTo>
                  <a:pt x="173" y="26"/>
                  <a:pt x="173" y="26"/>
                  <a:pt x="173" y="26"/>
                </a:cubicBezTo>
                <a:cubicBezTo>
                  <a:pt x="176" y="26"/>
                  <a:pt x="178" y="26"/>
                  <a:pt x="178" y="25"/>
                </a:cubicBezTo>
                <a:cubicBezTo>
                  <a:pt x="179" y="25"/>
                  <a:pt x="179" y="24"/>
                  <a:pt x="182" y="20"/>
                </a:cubicBezTo>
                <a:cubicBezTo>
                  <a:pt x="182" y="18"/>
                  <a:pt x="183" y="16"/>
                  <a:pt x="185" y="14"/>
                </a:cubicBezTo>
                <a:cubicBezTo>
                  <a:pt x="188" y="8"/>
                  <a:pt x="190" y="5"/>
                  <a:pt x="190" y="4"/>
                </a:cubicBezTo>
                <a:cubicBezTo>
                  <a:pt x="192" y="4"/>
                  <a:pt x="195" y="4"/>
                  <a:pt x="196" y="5"/>
                </a:cubicBezTo>
                <a:cubicBezTo>
                  <a:pt x="196" y="6"/>
                  <a:pt x="197" y="9"/>
                  <a:pt x="197" y="15"/>
                </a:cubicBezTo>
                <a:cubicBezTo>
                  <a:pt x="197" y="15"/>
                  <a:pt x="197" y="16"/>
                  <a:pt x="197" y="17"/>
                </a:cubicBezTo>
                <a:cubicBezTo>
                  <a:pt x="197" y="19"/>
                  <a:pt x="197" y="21"/>
                  <a:pt x="197" y="23"/>
                </a:cubicBezTo>
                <a:cubicBezTo>
                  <a:pt x="197" y="24"/>
                  <a:pt x="196" y="26"/>
                  <a:pt x="196" y="27"/>
                </a:cubicBezTo>
                <a:cubicBezTo>
                  <a:pt x="196" y="29"/>
                  <a:pt x="197" y="29"/>
                  <a:pt x="197" y="30"/>
                </a:cubicBezTo>
                <a:cubicBezTo>
                  <a:pt x="197" y="31"/>
                  <a:pt x="198" y="31"/>
                  <a:pt x="202" y="32"/>
                </a:cubicBezTo>
                <a:cubicBezTo>
                  <a:pt x="203" y="34"/>
                  <a:pt x="203" y="34"/>
                  <a:pt x="203" y="34"/>
                </a:cubicBezTo>
                <a:cubicBezTo>
                  <a:pt x="203" y="33"/>
                  <a:pt x="203" y="33"/>
                  <a:pt x="203" y="33"/>
                </a:cubicBezTo>
                <a:cubicBezTo>
                  <a:pt x="206" y="34"/>
                  <a:pt x="207" y="34"/>
                  <a:pt x="208" y="34"/>
                </a:cubicBezTo>
                <a:cubicBezTo>
                  <a:pt x="209" y="33"/>
                  <a:pt x="209" y="33"/>
                  <a:pt x="212" y="29"/>
                </a:cubicBezTo>
                <a:cubicBezTo>
                  <a:pt x="214" y="28"/>
                  <a:pt x="215" y="26"/>
                  <a:pt x="217" y="24"/>
                </a:cubicBezTo>
                <a:cubicBezTo>
                  <a:pt x="221" y="19"/>
                  <a:pt x="224" y="16"/>
                  <a:pt x="225" y="16"/>
                </a:cubicBezTo>
                <a:cubicBezTo>
                  <a:pt x="226" y="16"/>
                  <a:pt x="229" y="17"/>
                  <a:pt x="230" y="18"/>
                </a:cubicBezTo>
                <a:cubicBezTo>
                  <a:pt x="230" y="20"/>
                  <a:pt x="229" y="24"/>
                  <a:pt x="228" y="30"/>
                </a:cubicBezTo>
                <a:cubicBezTo>
                  <a:pt x="227" y="32"/>
                  <a:pt x="227" y="34"/>
                  <a:pt x="226" y="36"/>
                </a:cubicBezTo>
                <a:cubicBezTo>
                  <a:pt x="225" y="39"/>
                  <a:pt x="225" y="41"/>
                  <a:pt x="225" y="42"/>
                </a:cubicBezTo>
                <a:cubicBezTo>
                  <a:pt x="225" y="42"/>
                  <a:pt x="225" y="42"/>
                  <a:pt x="225" y="42"/>
                </a:cubicBezTo>
                <a:cubicBezTo>
                  <a:pt x="225" y="43"/>
                  <a:pt x="225" y="43"/>
                  <a:pt x="225" y="43"/>
                </a:cubicBezTo>
                <a:cubicBezTo>
                  <a:pt x="225" y="43"/>
                  <a:pt x="226" y="44"/>
                  <a:pt x="229" y="46"/>
                </a:cubicBezTo>
                <a:cubicBezTo>
                  <a:pt x="230" y="47"/>
                  <a:pt x="230" y="47"/>
                  <a:pt x="230" y="47"/>
                </a:cubicBezTo>
                <a:cubicBezTo>
                  <a:pt x="230" y="47"/>
                  <a:pt x="230" y="47"/>
                  <a:pt x="230" y="47"/>
                </a:cubicBezTo>
                <a:cubicBezTo>
                  <a:pt x="233" y="49"/>
                  <a:pt x="234" y="49"/>
                  <a:pt x="235" y="49"/>
                </a:cubicBezTo>
                <a:cubicBezTo>
                  <a:pt x="236" y="49"/>
                  <a:pt x="237" y="48"/>
                  <a:pt x="240" y="45"/>
                </a:cubicBezTo>
                <a:cubicBezTo>
                  <a:pt x="242" y="44"/>
                  <a:pt x="244" y="43"/>
                  <a:pt x="246" y="41"/>
                </a:cubicBezTo>
                <a:cubicBezTo>
                  <a:pt x="251" y="38"/>
                  <a:pt x="255" y="36"/>
                  <a:pt x="256" y="35"/>
                </a:cubicBezTo>
                <a:cubicBezTo>
                  <a:pt x="257" y="36"/>
                  <a:pt x="260" y="38"/>
                  <a:pt x="260" y="39"/>
                </a:cubicBezTo>
                <a:cubicBezTo>
                  <a:pt x="260" y="40"/>
                  <a:pt x="258" y="44"/>
                  <a:pt x="255" y="49"/>
                </a:cubicBezTo>
                <a:cubicBezTo>
                  <a:pt x="254" y="51"/>
                  <a:pt x="253" y="53"/>
                  <a:pt x="253" y="55"/>
                </a:cubicBezTo>
                <a:cubicBezTo>
                  <a:pt x="250" y="59"/>
                  <a:pt x="250" y="60"/>
                  <a:pt x="250" y="61"/>
                </a:cubicBezTo>
                <a:cubicBezTo>
                  <a:pt x="250" y="61"/>
                  <a:pt x="250" y="61"/>
                  <a:pt x="250" y="61"/>
                </a:cubicBezTo>
                <a:cubicBezTo>
                  <a:pt x="250" y="61"/>
                  <a:pt x="250" y="61"/>
                  <a:pt x="250" y="61"/>
                </a:cubicBezTo>
                <a:cubicBezTo>
                  <a:pt x="250" y="62"/>
                  <a:pt x="251" y="64"/>
                  <a:pt x="253" y="66"/>
                </a:cubicBezTo>
                <a:cubicBezTo>
                  <a:pt x="253" y="68"/>
                  <a:pt x="253" y="68"/>
                  <a:pt x="253" y="68"/>
                </a:cubicBezTo>
                <a:cubicBezTo>
                  <a:pt x="254" y="67"/>
                  <a:pt x="254" y="67"/>
                  <a:pt x="254" y="67"/>
                </a:cubicBezTo>
                <a:cubicBezTo>
                  <a:pt x="256" y="69"/>
                  <a:pt x="257" y="70"/>
                  <a:pt x="258" y="70"/>
                </a:cubicBezTo>
                <a:cubicBezTo>
                  <a:pt x="259" y="70"/>
                  <a:pt x="259" y="70"/>
                  <a:pt x="264" y="68"/>
                </a:cubicBezTo>
                <a:cubicBezTo>
                  <a:pt x="266" y="67"/>
                  <a:pt x="268" y="66"/>
                  <a:pt x="270" y="65"/>
                </a:cubicBezTo>
                <a:cubicBezTo>
                  <a:pt x="276" y="63"/>
                  <a:pt x="280" y="61"/>
                  <a:pt x="281" y="61"/>
                </a:cubicBezTo>
                <a:cubicBezTo>
                  <a:pt x="282" y="62"/>
                  <a:pt x="284" y="65"/>
                  <a:pt x="285" y="66"/>
                </a:cubicBezTo>
                <a:cubicBezTo>
                  <a:pt x="284" y="67"/>
                  <a:pt x="282" y="70"/>
                  <a:pt x="278" y="75"/>
                </a:cubicBezTo>
                <a:cubicBezTo>
                  <a:pt x="276" y="77"/>
                  <a:pt x="275" y="78"/>
                  <a:pt x="274" y="80"/>
                </a:cubicBezTo>
                <a:cubicBezTo>
                  <a:pt x="270" y="84"/>
                  <a:pt x="269" y="84"/>
                  <a:pt x="269" y="85"/>
                </a:cubicBezTo>
                <a:cubicBezTo>
                  <a:pt x="269" y="86"/>
                  <a:pt x="269" y="86"/>
                  <a:pt x="269" y="86"/>
                </a:cubicBezTo>
                <a:cubicBezTo>
                  <a:pt x="269" y="87"/>
                  <a:pt x="270" y="88"/>
                  <a:pt x="271" y="90"/>
                </a:cubicBezTo>
                <a:cubicBezTo>
                  <a:pt x="271" y="92"/>
                  <a:pt x="271" y="92"/>
                  <a:pt x="271" y="92"/>
                </a:cubicBezTo>
                <a:cubicBezTo>
                  <a:pt x="272" y="92"/>
                  <a:pt x="272" y="92"/>
                  <a:pt x="272" y="92"/>
                </a:cubicBezTo>
                <a:cubicBezTo>
                  <a:pt x="274" y="95"/>
                  <a:pt x="275" y="95"/>
                  <a:pt x="275" y="96"/>
                </a:cubicBezTo>
                <a:cubicBezTo>
                  <a:pt x="276" y="96"/>
                  <a:pt x="277" y="96"/>
                  <a:pt x="282" y="95"/>
                </a:cubicBezTo>
                <a:cubicBezTo>
                  <a:pt x="284" y="94"/>
                  <a:pt x="286" y="94"/>
                  <a:pt x="288" y="94"/>
                </a:cubicBezTo>
                <a:cubicBezTo>
                  <a:pt x="295" y="93"/>
                  <a:pt x="299" y="92"/>
                  <a:pt x="300" y="92"/>
                </a:cubicBezTo>
                <a:cubicBezTo>
                  <a:pt x="301" y="93"/>
                  <a:pt x="302" y="96"/>
                  <a:pt x="302" y="98"/>
                </a:cubicBezTo>
                <a:cubicBezTo>
                  <a:pt x="302" y="98"/>
                  <a:pt x="302" y="98"/>
                  <a:pt x="302" y="98"/>
                </a:cubicBezTo>
                <a:cubicBezTo>
                  <a:pt x="301" y="99"/>
                  <a:pt x="298" y="101"/>
                  <a:pt x="293" y="105"/>
                </a:cubicBezTo>
                <a:cubicBezTo>
                  <a:pt x="292" y="106"/>
                  <a:pt x="290" y="108"/>
                  <a:pt x="288" y="109"/>
                </a:cubicBezTo>
                <a:cubicBezTo>
                  <a:pt x="284" y="112"/>
                  <a:pt x="283" y="112"/>
                  <a:pt x="283" y="113"/>
                </a:cubicBezTo>
                <a:cubicBezTo>
                  <a:pt x="283" y="113"/>
                  <a:pt x="283" y="114"/>
                  <a:pt x="283" y="114"/>
                </a:cubicBezTo>
                <a:cubicBezTo>
                  <a:pt x="283" y="115"/>
                  <a:pt x="283" y="117"/>
                  <a:pt x="284" y="118"/>
                </a:cubicBezTo>
                <a:cubicBezTo>
                  <a:pt x="283" y="120"/>
                  <a:pt x="283" y="120"/>
                  <a:pt x="283" y="120"/>
                </a:cubicBezTo>
                <a:cubicBezTo>
                  <a:pt x="284" y="120"/>
                  <a:pt x="284" y="120"/>
                  <a:pt x="284" y="120"/>
                </a:cubicBezTo>
                <a:cubicBezTo>
                  <a:pt x="285" y="123"/>
                  <a:pt x="286" y="124"/>
                  <a:pt x="286" y="124"/>
                </a:cubicBezTo>
                <a:cubicBezTo>
                  <a:pt x="287" y="125"/>
                  <a:pt x="288" y="125"/>
                  <a:pt x="293" y="125"/>
                </a:cubicBezTo>
                <a:cubicBezTo>
                  <a:pt x="295" y="125"/>
                  <a:pt x="297" y="125"/>
                  <a:pt x="299" y="126"/>
                </a:cubicBezTo>
                <a:cubicBezTo>
                  <a:pt x="306" y="126"/>
                  <a:pt x="310" y="127"/>
                  <a:pt x="311" y="127"/>
                </a:cubicBezTo>
                <a:cubicBezTo>
                  <a:pt x="311" y="128"/>
                  <a:pt x="312" y="130"/>
                  <a:pt x="312" y="132"/>
                </a:cubicBezTo>
                <a:cubicBezTo>
                  <a:pt x="312" y="132"/>
                  <a:pt x="312" y="133"/>
                  <a:pt x="312" y="133"/>
                </a:cubicBezTo>
                <a:cubicBezTo>
                  <a:pt x="311" y="134"/>
                  <a:pt x="307" y="135"/>
                  <a:pt x="301" y="138"/>
                </a:cubicBezTo>
                <a:cubicBezTo>
                  <a:pt x="300" y="139"/>
                  <a:pt x="298" y="139"/>
                  <a:pt x="296" y="140"/>
                </a:cubicBezTo>
                <a:cubicBezTo>
                  <a:pt x="291" y="142"/>
                  <a:pt x="290" y="143"/>
                  <a:pt x="289" y="143"/>
                </a:cubicBezTo>
                <a:cubicBezTo>
                  <a:pt x="289" y="144"/>
                  <a:pt x="289" y="145"/>
                  <a:pt x="289" y="146"/>
                </a:cubicBezTo>
                <a:cubicBezTo>
                  <a:pt x="289" y="147"/>
                  <a:pt x="289" y="148"/>
                  <a:pt x="289" y="149"/>
                </a:cubicBezTo>
                <a:cubicBezTo>
                  <a:pt x="288" y="150"/>
                  <a:pt x="288" y="150"/>
                  <a:pt x="288" y="150"/>
                </a:cubicBezTo>
                <a:cubicBezTo>
                  <a:pt x="289" y="151"/>
                  <a:pt x="289" y="151"/>
                  <a:pt x="289" y="151"/>
                </a:cubicBezTo>
                <a:cubicBezTo>
                  <a:pt x="289" y="153"/>
                  <a:pt x="289" y="154"/>
                  <a:pt x="290" y="155"/>
                </a:cubicBezTo>
                <a:cubicBezTo>
                  <a:pt x="291" y="156"/>
                  <a:pt x="292" y="156"/>
                  <a:pt x="296" y="157"/>
                </a:cubicBezTo>
                <a:cubicBezTo>
                  <a:pt x="298" y="158"/>
                  <a:pt x="301" y="159"/>
                  <a:pt x="303" y="159"/>
                </a:cubicBezTo>
                <a:cubicBezTo>
                  <a:pt x="309" y="161"/>
                  <a:pt x="313" y="163"/>
                  <a:pt x="314" y="163"/>
                </a:cubicBezTo>
                <a:cubicBezTo>
                  <a:pt x="314" y="164"/>
                  <a:pt x="314" y="165"/>
                  <a:pt x="314" y="166"/>
                </a:cubicBezTo>
                <a:cubicBezTo>
                  <a:pt x="314" y="168"/>
                  <a:pt x="314" y="169"/>
                  <a:pt x="313" y="169"/>
                </a:cubicBezTo>
                <a:cubicBezTo>
                  <a:pt x="312" y="170"/>
                  <a:pt x="308" y="171"/>
                  <a:pt x="302" y="172"/>
                </a:cubicBezTo>
                <a:cubicBezTo>
                  <a:pt x="300" y="172"/>
                  <a:pt x="298" y="172"/>
                  <a:pt x="296" y="173"/>
                </a:cubicBezTo>
                <a:cubicBezTo>
                  <a:pt x="290" y="174"/>
                  <a:pt x="290" y="174"/>
                  <a:pt x="289" y="174"/>
                </a:cubicBezTo>
                <a:cubicBezTo>
                  <a:pt x="288" y="175"/>
                  <a:pt x="288" y="176"/>
                  <a:pt x="287" y="179"/>
                </a:cubicBezTo>
                <a:cubicBezTo>
                  <a:pt x="287" y="179"/>
                  <a:pt x="287" y="179"/>
                  <a:pt x="287" y="179"/>
                </a:cubicBezTo>
                <a:cubicBezTo>
                  <a:pt x="287" y="180"/>
                  <a:pt x="287" y="180"/>
                  <a:pt x="287" y="180"/>
                </a:cubicBezTo>
                <a:cubicBezTo>
                  <a:pt x="287" y="182"/>
                  <a:pt x="287" y="183"/>
                  <a:pt x="287" y="184"/>
                </a:cubicBezTo>
                <a:cubicBezTo>
                  <a:pt x="287" y="185"/>
                  <a:pt x="287" y="185"/>
                  <a:pt x="287" y="186"/>
                </a:cubicBezTo>
                <a:cubicBezTo>
                  <a:pt x="288" y="187"/>
                  <a:pt x="288" y="187"/>
                  <a:pt x="292" y="189"/>
                </a:cubicBezTo>
                <a:cubicBezTo>
                  <a:pt x="294" y="190"/>
                  <a:pt x="296" y="192"/>
                  <a:pt x="298" y="193"/>
                </a:cubicBezTo>
                <a:cubicBezTo>
                  <a:pt x="304" y="196"/>
                  <a:pt x="307" y="199"/>
                  <a:pt x="308" y="199"/>
                </a:cubicBezTo>
                <a:cubicBezTo>
                  <a:pt x="308" y="199"/>
                  <a:pt x="308" y="200"/>
                  <a:pt x="308" y="200"/>
                </a:cubicBezTo>
                <a:cubicBezTo>
                  <a:pt x="308" y="202"/>
                  <a:pt x="307" y="204"/>
                  <a:pt x="306" y="205"/>
                </a:cubicBezTo>
                <a:cubicBezTo>
                  <a:pt x="305" y="205"/>
                  <a:pt x="301" y="205"/>
                  <a:pt x="295" y="205"/>
                </a:cubicBezTo>
                <a:cubicBezTo>
                  <a:pt x="293" y="205"/>
                  <a:pt x="290" y="204"/>
                  <a:pt x="289" y="204"/>
                </a:cubicBezTo>
                <a:cubicBezTo>
                  <a:pt x="283" y="204"/>
                  <a:pt x="282" y="204"/>
                  <a:pt x="281" y="204"/>
                </a:cubicBezTo>
                <a:cubicBezTo>
                  <a:pt x="281" y="205"/>
                  <a:pt x="280" y="206"/>
                  <a:pt x="279" y="209"/>
                </a:cubicBezTo>
                <a:cubicBezTo>
                  <a:pt x="278" y="209"/>
                  <a:pt x="278" y="209"/>
                  <a:pt x="278" y="209"/>
                </a:cubicBezTo>
                <a:cubicBezTo>
                  <a:pt x="278" y="210"/>
                  <a:pt x="278" y="210"/>
                  <a:pt x="278" y="210"/>
                </a:cubicBezTo>
                <a:cubicBezTo>
                  <a:pt x="277" y="212"/>
                  <a:pt x="277" y="213"/>
                  <a:pt x="277" y="214"/>
                </a:cubicBezTo>
                <a:cubicBezTo>
                  <a:pt x="277" y="215"/>
                  <a:pt x="277" y="215"/>
                  <a:pt x="277" y="215"/>
                </a:cubicBezTo>
                <a:cubicBezTo>
                  <a:pt x="277" y="216"/>
                  <a:pt x="278" y="217"/>
                  <a:pt x="281" y="220"/>
                </a:cubicBezTo>
                <a:cubicBezTo>
                  <a:pt x="283" y="221"/>
                  <a:pt x="285" y="223"/>
                  <a:pt x="286" y="225"/>
                </a:cubicBezTo>
                <a:cubicBezTo>
                  <a:pt x="291" y="229"/>
                  <a:pt x="293" y="232"/>
                  <a:pt x="294" y="233"/>
                </a:cubicBezTo>
                <a:cubicBezTo>
                  <a:pt x="294" y="234"/>
                  <a:pt x="292" y="238"/>
                  <a:pt x="291" y="238"/>
                </a:cubicBezTo>
                <a:cubicBezTo>
                  <a:pt x="290" y="238"/>
                  <a:pt x="286" y="237"/>
                  <a:pt x="280" y="235"/>
                </a:cubicBezTo>
                <a:cubicBezTo>
                  <a:pt x="278" y="235"/>
                  <a:pt x="276" y="234"/>
                  <a:pt x="274" y="233"/>
                </a:cubicBezTo>
                <a:cubicBezTo>
                  <a:pt x="269" y="232"/>
                  <a:pt x="268" y="231"/>
                  <a:pt x="267" y="232"/>
                </a:cubicBezTo>
                <a:cubicBezTo>
                  <a:pt x="266" y="232"/>
                  <a:pt x="265" y="233"/>
                  <a:pt x="263" y="236"/>
                </a:cubicBezTo>
                <a:cubicBezTo>
                  <a:pt x="263" y="236"/>
                  <a:pt x="263" y="236"/>
                  <a:pt x="263" y="236"/>
                </a:cubicBezTo>
                <a:cubicBezTo>
                  <a:pt x="263" y="236"/>
                  <a:pt x="263" y="236"/>
                  <a:pt x="263" y="236"/>
                </a:cubicBezTo>
                <a:cubicBezTo>
                  <a:pt x="260" y="239"/>
                  <a:pt x="260" y="241"/>
                  <a:pt x="260" y="241"/>
                </a:cubicBezTo>
                <a:cubicBezTo>
                  <a:pt x="260" y="241"/>
                  <a:pt x="260" y="241"/>
                  <a:pt x="260" y="241"/>
                </a:cubicBezTo>
                <a:cubicBezTo>
                  <a:pt x="260" y="242"/>
                  <a:pt x="261" y="243"/>
                  <a:pt x="263" y="247"/>
                </a:cubicBezTo>
                <a:cubicBezTo>
                  <a:pt x="265" y="249"/>
                  <a:pt x="266" y="251"/>
                  <a:pt x="267" y="253"/>
                </a:cubicBezTo>
                <a:cubicBezTo>
                  <a:pt x="270" y="258"/>
                  <a:pt x="272" y="262"/>
                  <a:pt x="273" y="263"/>
                </a:cubicBezTo>
                <a:cubicBezTo>
                  <a:pt x="272" y="264"/>
                  <a:pt x="270" y="267"/>
                  <a:pt x="269" y="267"/>
                </a:cubicBezTo>
                <a:cubicBezTo>
                  <a:pt x="268" y="267"/>
                  <a:pt x="264" y="265"/>
                  <a:pt x="259" y="262"/>
                </a:cubicBezTo>
                <a:cubicBezTo>
                  <a:pt x="257" y="260"/>
                  <a:pt x="255" y="259"/>
                  <a:pt x="253" y="258"/>
                </a:cubicBezTo>
                <a:cubicBezTo>
                  <a:pt x="249" y="255"/>
                  <a:pt x="248" y="255"/>
                  <a:pt x="247" y="255"/>
                </a:cubicBezTo>
                <a:cubicBezTo>
                  <a:pt x="246" y="255"/>
                  <a:pt x="245" y="256"/>
                  <a:pt x="242" y="258"/>
                </a:cubicBezTo>
                <a:cubicBezTo>
                  <a:pt x="241" y="258"/>
                  <a:pt x="241" y="258"/>
                  <a:pt x="241" y="258"/>
                </a:cubicBezTo>
                <a:cubicBezTo>
                  <a:pt x="241" y="259"/>
                  <a:pt x="241" y="259"/>
                  <a:pt x="241" y="259"/>
                </a:cubicBezTo>
                <a:cubicBezTo>
                  <a:pt x="239" y="261"/>
                  <a:pt x="238" y="262"/>
                  <a:pt x="238" y="263"/>
                </a:cubicBezTo>
                <a:cubicBezTo>
                  <a:pt x="238" y="263"/>
                  <a:pt x="238" y="263"/>
                  <a:pt x="238" y="263"/>
                </a:cubicBezTo>
                <a:cubicBezTo>
                  <a:pt x="238" y="263"/>
                  <a:pt x="238" y="263"/>
                  <a:pt x="238" y="263"/>
                </a:cubicBezTo>
                <a:cubicBezTo>
                  <a:pt x="238" y="264"/>
                  <a:pt x="238" y="265"/>
                  <a:pt x="240" y="269"/>
                </a:cubicBezTo>
                <a:cubicBezTo>
                  <a:pt x="241" y="271"/>
                  <a:pt x="241" y="273"/>
                  <a:pt x="242" y="275"/>
                </a:cubicBezTo>
                <a:cubicBezTo>
                  <a:pt x="244" y="281"/>
                  <a:pt x="245" y="285"/>
                  <a:pt x="245" y="287"/>
                </a:cubicBezTo>
                <a:cubicBezTo>
                  <a:pt x="245" y="288"/>
                  <a:pt x="242" y="290"/>
                  <a:pt x="240" y="290"/>
                </a:cubicBezTo>
                <a:cubicBezTo>
                  <a:pt x="239" y="289"/>
                  <a:pt x="236" y="287"/>
                  <a:pt x="232" y="282"/>
                </a:cubicBezTo>
                <a:cubicBezTo>
                  <a:pt x="230" y="281"/>
                  <a:pt x="229" y="279"/>
                  <a:pt x="227" y="278"/>
                </a:cubicBezTo>
                <a:cubicBezTo>
                  <a:pt x="223" y="274"/>
                  <a:pt x="223" y="273"/>
                  <a:pt x="222" y="273"/>
                </a:cubicBezTo>
                <a:cubicBezTo>
                  <a:pt x="221" y="273"/>
                  <a:pt x="220" y="273"/>
                  <a:pt x="217" y="275"/>
                </a:cubicBezTo>
                <a:cubicBezTo>
                  <a:pt x="215" y="275"/>
                  <a:pt x="215" y="275"/>
                  <a:pt x="215" y="275"/>
                </a:cubicBezTo>
                <a:cubicBezTo>
                  <a:pt x="215" y="276"/>
                  <a:pt x="215" y="276"/>
                  <a:pt x="215" y="276"/>
                </a:cubicBezTo>
                <a:cubicBezTo>
                  <a:pt x="213" y="277"/>
                  <a:pt x="212" y="278"/>
                  <a:pt x="211" y="279"/>
                </a:cubicBezTo>
                <a:cubicBezTo>
                  <a:pt x="211" y="279"/>
                  <a:pt x="211" y="279"/>
                  <a:pt x="211" y="280"/>
                </a:cubicBezTo>
                <a:cubicBezTo>
                  <a:pt x="211" y="281"/>
                  <a:pt x="211" y="283"/>
                  <a:pt x="212" y="285"/>
                </a:cubicBezTo>
                <a:cubicBezTo>
                  <a:pt x="212" y="287"/>
                  <a:pt x="212" y="289"/>
                  <a:pt x="212" y="292"/>
                </a:cubicBezTo>
                <a:cubicBezTo>
                  <a:pt x="213" y="296"/>
                  <a:pt x="213" y="299"/>
                  <a:pt x="213" y="302"/>
                </a:cubicBezTo>
                <a:cubicBezTo>
                  <a:pt x="213" y="303"/>
                  <a:pt x="213" y="303"/>
                  <a:pt x="213" y="303"/>
                </a:cubicBezTo>
                <a:cubicBezTo>
                  <a:pt x="212" y="304"/>
                  <a:pt x="209" y="306"/>
                  <a:pt x="208" y="305"/>
                </a:cubicBezTo>
                <a:cubicBezTo>
                  <a:pt x="207" y="305"/>
                  <a:pt x="204" y="302"/>
                  <a:pt x="201" y="296"/>
                </a:cubicBezTo>
                <a:cubicBezTo>
                  <a:pt x="200" y="294"/>
                  <a:pt x="199" y="292"/>
                  <a:pt x="198" y="291"/>
                </a:cubicBezTo>
                <a:cubicBezTo>
                  <a:pt x="195" y="286"/>
                  <a:pt x="194" y="285"/>
                  <a:pt x="193" y="285"/>
                </a:cubicBezTo>
                <a:cubicBezTo>
                  <a:pt x="193" y="285"/>
                  <a:pt x="191" y="285"/>
                  <a:pt x="188" y="286"/>
                </a:cubicBezTo>
                <a:cubicBezTo>
                  <a:pt x="186" y="285"/>
                  <a:pt x="186" y="285"/>
                  <a:pt x="186" y="285"/>
                </a:cubicBezTo>
                <a:cubicBezTo>
                  <a:pt x="186" y="286"/>
                  <a:pt x="186" y="286"/>
                  <a:pt x="186" y="286"/>
                </a:cubicBezTo>
                <a:cubicBezTo>
                  <a:pt x="184" y="286"/>
                  <a:pt x="182" y="287"/>
                  <a:pt x="182" y="288"/>
                </a:cubicBezTo>
                <a:cubicBezTo>
                  <a:pt x="181" y="289"/>
                  <a:pt x="181" y="289"/>
                  <a:pt x="181" y="294"/>
                </a:cubicBezTo>
                <a:cubicBezTo>
                  <a:pt x="180" y="296"/>
                  <a:pt x="180" y="299"/>
                  <a:pt x="180" y="301"/>
                </a:cubicBezTo>
                <a:cubicBezTo>
                  <a:pt x="179" y="307"/>
                  <a:pt x="178" y="311"/>
                  <a:pt x="178" y="312"/>
                </a:cubicBezTo>
                <a:cubicBezTo>
                  <a:pt x="177" y="313"/>
                  <a:pt x="173" y="314"/>
                  <a:pt x="172" y="313"/>
                </a:cubicBezTo>
                <a:cubicBezTo>
                  <a:pt x="171" y="312"/>
                  <a:pt x="170" y="309"/>
                  <a:pt x="168" y="302"/>
                </a:cubicBezTo>
                <a:cubicBezTo>
                  <a:pt x="167" y="300"/>
                  <a:pt x="166" y="298"/>
                  <a:pt x="166" y="297"/>
                </a:cubicBezTo>
                <a:cubicBezTo>
                  <a:pt x="164" y="291"/>
                  <a:pt x="164" y="291"/>
                  <a:pt x="163" y="290"/>
                </a:cubicBezTo>
                <a:cubicBezTo>
                  <a:pt x="162" y="290"/>
                  <a:pt x="161" y="289"/>
                  <a:pt x="158" y="289"/>
                </a:cubicBezTo>
                <a:cubicBezTo>
                  <a:pt x="157" y="289"/>
                  <a:pt x="157" y="289"/>
                  <a:pt x="157" y="289"/>
                </a:cubicBezTo>
                <a:cubicBezTo>
                  <a:pt x="156" y="289"/>
                  <a:pt x="156" y="289"/>
                  <a:pt x="156" y="289"/>
                </a:cubicBezTo>
                <a:cubicBezTo>
                  <a:pt x="153" y="289"/>
                  <a:pt x="152" y="290"/>
                  <a:pt x="151" y="290"/>
                </a:cubicBezTo>
                <a:cubicBezTo>
                  <a:pt x="150" y="291"/>
                  <a:pt x="150" y="292"/>
                  <a:pt x="148" y="296"/>
                </a:cubicBezTo>
                <a:cubicBezTo>
                  <a:pt x="148" y="298"/>
                  <a:pt x="147" y="300"/>
                  <a:pt x="146" y="302"/>
                </a:cubicBezTo>
                <a:cubicBezTo>
                  <a:pt x="144" y="308"/>
                  <a:pt x="142" y="312"/>
                  <a:pt x="141" y="313"/>
                </a:cubicBezTo>
                <a:cubicBezTo>
                  <a:pt x="140" y="313"/>
                  <a:pt x="136" y="313"/>
                  <a:pt x="136" y="312"/>
                </a:cubicBezTo>
                <a:cubicBezTo>
                  <a:pt x="135" y="311"/>
                  <a:pt x="134" y="307"/>
                  <a:pt x="134" y="301"/>
                </a:cubicBezTo>
                <a:cubicBezTo>
                  <a:pt x="133" y="299"/>
                  <a:pt x="133" y="297"/>
                  <a:pt x="133" y="295"/>
                </a:cubicBezTo>
                <a:cubicBezTo>
                  <a:pt x="133" y="289"/>
                  <a:pt x="132" y="289"/>
                  <a:pt x="132" y="288"/>
                </a:cubicBezTo>
                <a:cubicBezTo>
                  <a:pt x="131" y="287"/>
                  <a:pt x="130" y="286"/>
                  <a:pt x="127" y="286"/>
                </a:cubicBezTo>
                <a:cubicBezTo>
                  <a:pt x="126" y="285"/>
                  <a:pt x="126" y="285"/>
                  <a:pt x="126" y="285"/>
                </a:cubicBezTo>
                <a:cubicBezTo>
                  <a:pt x="126" y="286"/>
                  <a:pt x="126" y="286"/>
                  <a:pt x="126" y="286"/>
                </a:cubicBezTo>
                <a:cubicBezTo>
                  <a:pt x="122" y="284"/>
                  <a:pt x="121" y="285"/>
                  <a:pt x="120" y="285"/>
                </a:cubicBezTo>
                <a:cubicBezTo>
                  <a:pt x="120" y="286"/>
                  <a:pt x="119" y="286"/>
                  <a:pt x="117" y="290"/>
                </a:cubicBezTo>
                <a:cubicBezTo>
                  <a:pt x="115" y="292"/>
                  <a:pt x="114" y="294"/>
                  <a:pt x="113" y="296"/>
                </a:cubicBezTo>
                <a:cubicBezTo>
                  <a:pt x="109" y="301"/>
                  <a:pt x="107" y="304"/>
                  <a:pt x="106" y="305"/>
                </a:cubicBezTo>
                <a:cubicBezTo>
                  <a:pt x="104" y="305"/>
                  <a:pt x="101" y="304"/>
                  <a:pt x="100" y="303"/>
                </a:cubicBezTo>
                <a:cubicBezTo>
                  <a:pt x="100" y="303"/>
                  <a:pt x="100" y="303"/>
                  <a:pt x="100" y="302"/>
                </a:cubicBezTo>
                <a:cubicBezTo>
                  <a:pt x="100" y="302"/>
                  <a:pt x="100" y="302"/>
                  <a:pt x="100" y="302"/>
                </a:cubicBezTo>
                <a:cubicBezTo>
                  <a:pt x="100" y="300"/>
                  <a:pt x="101" y="296"/>
                  <a:pt x="101" y="292"/>
                </a:cubicBezTo>
                <a:cubicBezTo>
                  <a:pt x="101" y="290"/>
                  <a:pt x="102" y="288"/>
                  <a:pt x="102" y="286"/>
                </a:cubicBezTo>
                <a:cubicBezTo>
                  <a:pt x="102" y="283"/>
                  <a:pt x="103" y="281"/>
                  <a:pt x="103" y="280"/>
                </a:cubicBezTo>
                <a:cubicBezTo>
                  <a:pt x="103" y="279"/>
                  <a:pt x="103" y="279"/>
                  <a:pt x="102" y="279"/>
                </a:cubicBezTo>
                <a:cubicBezTo>
                  <a:pt x="102" y="278"/>
                  <a:pt x="101" y="277"/>
                  <a:pt x="98" y="276"/>
                </a:cubicBezTo>
                <a:cubicBezTo>
                  <a:pt x="97" y="274"/>
                  <a:pt x="97" y="274"/>
                  <a:pt x="97" y="274"/>
                </a:cubicBezTo>
                <a:cubicBezTo>
                  <a:pt x="96" y="275"/>
                  <a:pt x="96" y="275"/>
                  <a:pt x="96" y="275"/>
                </a:cubicBezTo>
                <a:cubicBezTo>
                  <a:pt x="94" y="273"/>
                  <a:pt x="93" y="273"/>
                  <a:pt x="92" y="273"/>
                </a:cubicBezTo>
                <a:cubicBezTo>
                  <a:pt x="91" y="274"/>
                  <a:pt x="90" y="274"/>
                  <a:pt x="87" y="277"/>
                </a:cubicBezTo>
                <a:cubicBezTo>
                  <a:pt x="85" y="279"/>
                  <a:pt x="84" y="280"/>
                  <a:pt x="82" y="282"/>
                </a:cubicBezTo>
                <a:cubicBezTo>
                  <a:pt x="77" y="286"/>
                  <a:pt x="74" y="289"/>
                  <a:pt x="73" y="289"/>
                </a:cubicBezTo>
                <a:cubicBezTo>
                  <a:pt x="72" y="289"/>
                  <a:pt x="69" y="287"/>
                  <a:pt x="68" y="286"/>
                </a:cubicBezTo>
                <a:cubicBezTo>
                  <a:pt x="68" y="285"/>
                  <a:pt x="69" y="281"/>
                  <a:pt x="72" y="275"/>
                </a:cubicBezTo>
                <a:cubicBezTo>
                  <a:pt x="72" y="273"/>
                  <a:pt x="73" y="271"/>
                  <a:pt x="74" y="270"/>
                </a:cubicBezTo>
                <a:cubicBezTo>
                  <a:pt x="75" y="265"/>
                  <a:pt x="76" y="264"/>
                  <a:pt x="76" y="263"/>
                </a:cubicBezTo>
                <a:cubicBezTo>
                  <a:pt x="76" y="263"/>
                  <a:pt x="76" y="263"/>
                  <a:pt x="76" y="263"/>
                </a:cubicBezTo>
                <a:cubicBezTo>
                  <a:pt x="76" y="263"/>
                  <a:pt x="76" y="263"/>
                  <a:pt x="76" y="263"/>
                </a:cubicBezTo>
                <a:cubicBezTo>
                  <a:pt x="76" y="262"/>
                  <a:pt x="75" y="261"/>
                  <a:pt x="72" y="259"/>
                </a:cubicBezTo>
                <a:cubicBezTo>
                  <a:pt x="72" y="258"/>
                  <a:pt x="72" y="258"/>
                  <a:pt x="72" y="258"/>
                </a:cubicBezTo>
                <a:cubicBezTo>
                  <a:pt x="71" y="258"/>
                  <a:pt x="71" y="258"/>
                  <a:pt x="71" y="258"/>
                </a:cubicBezTo>
                <a:cubicBezTo>
                  <a:pt x="69" y="255"/>
                  <a:pt x="68" y="255"/>
                  <a:pt x="67" y="255"/>
                </a:cubicBezTo>
                <a:cubicBezTo>
                  <a:pt x="66" y="255"/>
                  <a:pt x="65" y="256"/>
                  <a:pt x="61" y="258"/>
                </a:cubicBezTo>
                <a:cubicBezTo>
                  <a:pt x="59" y="259"/>
                  <a:pt x="57" y="260"/>
                  <a:pt x="55" y="261"/>
                </a:cubicBezTo>
                <a:cubicBezTo>
                  <a:pt x="50" y="264"/>
                  <a:pt x="46" y="266"/>
                  <a:pt x="45" y="266"/>
                </a:cubicBezTo>
                <a:cubicBezTo>
                  <a:pt x="43" y="266"/>
                  <a:pt x="41" y="263"/>
                  <a:pt x="41" y="262"/>
                </a:cubicBezTo>
                <a:cubicBezTo>
                  <a:pt x="41" y="261"/>
                  <a:pt x="43" y="258"/>
                  <a:pt x="47" y="252"/>
                </a:cubicBezTo>
                <a:cubicBezTo>
                  <a:pt x="48" y="251"/>
                  <a:pt x="49" y="249"/>
                  <a:pt x="50" y="247"/>
                </a:cubicBezTo>
                <a:cubicBezTo>
                  <a:pt x="53" y="243"/>
                  <a:pt x="54" y="242"/>
                  <a:pt x="54" y="241"/>
                </a:cubicBezTo>
                <a:cubicBezTo>
                  <a:pt x="54" y="240"/>
                  <a:pt x="53" y="239"/>
                  <a:pt x="51" y="236"/>
                </a:cubicBezTo>
                <a:cubicBezTo>
                  <a:pt x="51" y="235"/>
                  <a:pt x="51" y="235"/>
                  <a:pt x="51" y="235"/>
                </a:cubicBezTo>
                <a:cubicBezTo>
                  <a:pt x="50" y="235"/>
                  <a:pt x="50" y="235"/>
                  <a:pt x="50" y="235"/>
                </a:cubicBezTo>
                <a:cubicBezTo>
                  <a:pt x="48" y="232"/>
                  <a:pt x="47" y="232"/>
                  <a:pt x="46" y="232"/>
                </a:cubicBezTo>
                <a:cubicBezTo>
                  <a:pt x="46" y="232"/>
                  <a:pt x="45" y="232"/>
                  <a:pt x="40" y="233"/>
                </a:cubicBezTo>
                <a:cubicBezTo>
                  <a:pt x="38" y="234"/>
                  <a:pt x="36" y="234"/>
                  <a:pt x="34" y="235"/>
                </a:cubicBezTo>
                <a:cubicBezTo>
                  <a:pt x="28" y="237"/>
                  <a:pt x="24" y="238"/>
                  <a:pt x="22" y="238"/>
                </a:cubicBezTo>
                <a:cubicBezTo>
                  <a:pt x="21" y="237"/>
                  <a:pt x="20" y="234"/>
                  <a:pt x="19" y="233"/>
                </a:cubicBezTo>
                <a:cubicBezTo>
                  <a:pt x="20" y="232"/>
                  <a:pt x="23" y="229"/>
                  <a:pt x="28" y="224"/>
                </a:cubicBezTo>
                <a:cubicBezTo>
                  <a:pt x="29" y="223"/>
                  <a:pt x="31" y="221"/>
                  <a:pt x="32" y="220"/>
                </a:cubicBezTo>
                <a:cubicBezTo>
                  <a:pt x="36" y="216"/>
                  <a:pt x="37" y="216"/>
                  <a:pt x="37" y="215"/>
                </a:cubicBezTo>
                <a:cubicBezTo>
                  <a:pt x="37" y="215"/>
                  <a:pt x="37" y="215"/>
                  <a:pt x="37" y="214"/>
                </a:cubicBezTo>
                <a:cubicBezTo>
                  <a:pt x="37" y="213"/>
                  <a:pt x="37" y="212"/>
                  <a:pt x="36" y="210"/>
                </a:cubicBezTo>
                <a:cubicBezTo>
                  <a:pt x="36" y="208"/>
                  <a:pt x="36" y="208"/>
                  <a:pt x="36" y="208"/>
                </a:cubicBezTo>
                <a:cubicBezTo>
                  <a:pt x="35" y="208"/>
                  <a:pt x="35" y="208"/>
                  <a:pt x="35" y="208"/>
                </a:cubicBezTo>
                <a:cubicBezTo>
                  <a:pt x="34" y="205"/>
                  <a:pt x="33" y="205"/>
                  <a:pt x="32" y="204"/>
                </a:cubicBezTo>
                <a:cubicBezTo>
                  <a:pt x="31" y="204"/>
                  <a:pt x="31" y="204"/>
                  <a:pt x="26" y="204"/>
                </a:cubicBezTo>
                <a:cubicBezTo>
                  <a:pt x="24" y="204"/>
                  <a:pt x="21" y="205"/>
                  <a:pt x="19" y="205"/>
                </a:cubicBezTo>
                <a:cubicBezTo>
                  <a:pt x="13" y="205"/>
                  <a:pt x="9" y="205"/>
                  <a:pt x="7" y="204"/>
                </a:cubicBezTo>
                <a:cubicBezTo>
                  <a:pt x="7" y="204"/>
                  <a:pt x="6" y="201"/>
                  <a:pt x="6" y="199"/>
                </a:cubicBezTo>
                <a:cubicBezTo>
                  <a:pt x="6" y="199"/>
                  <a:pt x="6" y="199"/>
                  <a:pt x="6" y="199"/>
                </a:cubicBezTo>
                <a:cubicBezTo>
                  <a:pt x="6" y="198"/>
                  <a:pt x="10" y="196"/>
                  <a:pt x="15" y="193"/>
                </a:cubicBezTo>
                <a:cubicBezTo>
                  <a:pt x="17" y="192"/>
                  <a:pt x="19" y="191"/>
                  <a:pt x="21" y="190"/>
                </a:cubicBezTo>
                <a:cubicBezTo>
                  <a:pt x="26" y="187"/>
                  <a:pt x="26" y="187"/>
                  <a:pt x="27" y="186"/>
                </a:cubicBezTo>
                <a:cubicBezTo>
                  <a:pt x="27" y="185"/>
                  <a:pt x="27" y="185"/>
                  <a:pt x="27" y="184"/>
                </a:cubicBezTo>
                <a:cubicBezTo>
                  <a:pt x="27" y="183"/>
                  <a:pt x="27" y="181"/>
                  <a:pt x="27" y="181"/>
                </a:cubicBezTo>
                <a:cubicBezTo>
                  <a:pt x="27" y="179"/>
                  <a:pt x="27" y="179"/>
                  <a:pt x="27" y="179"/>
                </a:cubicBezTo>
                <a:cubicBezTo>
                  <a:pt x="26" y="179"/>
                  <a:pt x="26" y="179"/>
                  <a:pt x="26" y="179"/>
                </a:cubicBezTo>
                <a:cubicBezTo>
                  <a:pt x="26" y="176"/>
                  <a:pt x="25" y="175"/>
                  <a:pt x="25" y="174"/>
                </a:cubicBezTo>
                <a:cubicBezTo>
                  <a:pt x="24" y="174"/>
                  <a:pt x="23" y="174"/>
                  <a:pt x="18" y="173"/>
                </a:cubicBezTo>
                <a:cubicBezTo>
                  <a:pt x="16" y="172"/>
                  <a:pt x="14" y="172"/>
                  <a:pt x="12" y="172"/>
                </a:cubicBezTo>
                <a:cubicBezTo>
                  <a:pt x="6" y="170"/>
                  <a:pt x="2" y="169"/>
                  <a:pt x="1" y="169"/>
                </a:cubicBezTo>
                <a:cubicBezTo>
                  <a:pt x="0" y="168"/>
                  <a:pt x="0" y="167"/>
                  <a:pt x="0" y="165"/>
                </a:cubicBezTo>
                <a:close/>
                <a:moveTo>
                  <a:pt x="252" y="156"/>
                </a:moveTo>
                <a:cubicBezTo>
                  <a:pt x="252" y="104"/>
                  <a:pt x="209" y="62"/>
                  <a:pt x="157" y="62"/>
                </a:cubicBezTo>
                <a:cubicBezTo>
                  <a:pt x="105" y="62"/>
                  <a:pt x="62" y="104"/>
                  <a:pt x="62" y="156"/>
                </a:cubicBezTo>
                <a:cubicBezTo>
                  <a:pt x="62" y="209"/>
                  <a:pt x="105" y="251"/>
                  <a:pt x="157" y="251"/>
                </a:cubicBezTo>
                <a:cubicBezTo>
                  <a:pt x="209" y="251"/>
                  <a:pt x="252" y="209"/>
                  <a:pt x="252" y="156"/>
                </a:cubicBezTo>
                <a:close/>
              </a:path>
            </a:pathLst>
          </a:custGeom>
          <a:solidFill>
            <a:srgbClr val="0070C0">
              <a:alpha val="70000"/>
            </a:srgbClr>
          </a:solidFill>
          <a:ln w="9525">
            <a:noFill/>
            <a:round/>
          </a:ln>
        </p:spPr>
        <p:txBody>
          <a:bodyPr anchor="ctr"/>
          <a:lstStyle/>
          <a:p>
            <a:pPr marL="0" marR="0" lvl="0" indent="0" defTabSz="914400" eaLnBrk="0" fontAlgn="auto" latinLnBrk="0" hangingPunct="0">
              <a:lnSpc>
                <a:spcPct val="100000"/>
              </a:lnSpc>
              <a:spcBef>
                <a:spcPts val="0"/>
              </a:spcBef>
              <a:spcAft>
                <a:spcPts val="0"/>
              </a:spcAft>
              <a:buClrTx/>
              <a:buSzTx/>
              <a:buFont typeface="Arial" panose="020B0604020202020204" pitchFamily="34" charset="0"/>
              <a:buNone/>
              <a:defRPr/>
            </a:pPr>
            <a:endParaRPr kumimoji="0" lang="zh-CN" altLang="en-US" sz="1800" b="0" i="0" u="none" strike="noStrike" kern="0" cap="none" spc="0" normalizeH="0" baseline="0" noProof="0" dirty="0">
              <a:ln>
                <a:noFill/>
              </a:ln>
              <a:solidFill>
                <a:srgbClr val="000000"/>
              </a:solidFill>
              <a:effectLst/>
              <a:uLnTx/>
              <a:uFillTx/>
              <a:latin typeface="Calibri" panose="020F0502020204030204" charset="0"/>
              <a:ea typeface="微软雅黑" panose="020B0503020204020204" pitchFamily="34" charset="-122"/>
            </a:endParaRPr>
          </a:p>
        </p:txBody>
      </p:sp>
      <p:sp>
        <p:nvSpPr>
          <p:cNvPr id="36" name="Freeform 5"/>
          <p:cNvSpPr>
            <a:spLocks noEditPoints="1"/>
          </p:cNvSpPr>
          <p:nvPr/>
        </p:nvSpPr>
        <p:spPr bwMode="auto">
          <a:xfrm>
            <a:off x="5390257" y="3693730"/>
            <a:ext cx="1773237" cy="1771650"/>
          </a:xfrm>
          <a:custGeom>
            <a:avLst/>
            <a:gdLst>
              <a:gd name="T0" fmla="*/ 727864593 w 360"/>
              <a:gd name="T1" fmla="*/ 2147483647 h 360"/>
              <a:gd name="T2" fmla="*/ 436718725 w 360"/>
              <a:gd name="T3" fmla="*/ 2147483647 h 360"/>
              <a:gd name="T4" fmla="*/ 897696309 w 360"/>
              <a:gd name="T5" fmla="*/ 2147483647 h 360"/>
              <a:gd name="T6" fmla="*/ 921960094 w 360"/>
              <a:gd name="T7" fmla="*/ 2147483647 h 360"/>
              <a:gd name="T8" fmla="*/ 1310156329 w 360"/>
              <a:gd name="T9" fmla="*/ 2147483647 h 360"/>
              <a:gd name="T10" fmla="*/ 1431465401 w 360"/>
              <a:gd name="T11" fmla="*/ 1816403847 h 360"/>
              <a:gd name="T12" fmla="*/ 1892442831 w 360"/>
              <a:gd name="T13" fmla="*/ 1598436837 h 360"/>
              <a:gd name="T14" fmla="*/ 2038015688 w 360"/>
              <a:gd name="T15" fmla="*/ 1041405352 h 360"/>
              <a:gd name="T16" fmla="*/ 2147483647 w 360"/>
              <a:gd name="T17" fmla="*/ 1065622815 h 360"/>
              <a:gd name="T18" fmla="*/ 2147483647 w 360"/>
              <a:gd name="T19" fmla="*/ 774998495 h 360"/>
              <a:gd name="T20" fmla="*/ 2147483647 w 360"/>
              <a:gd name="T21" fmla="*/ 629688642 h 360"/>
              <a:gd name="T22" fmla="*/ 2147483647 w 360"/>
              <a:gd name="T23" fmla="*/ 581248794 h 360"/>
              <a:gd name="T24" fmla="*/ 2147483647 w 360"/>
              <a:gd name="T25" fmla="*/ 484374021 h 360"/>
              <a:gd name="T26" fmla="*/ 2147483647 w 360"/>
              <a:gd name="T27" fmla="*/ 508591484 h 360"/>
              <a:gd name="T28" fmla="*/ 2147483647 w 360"/>
              <a:gd name="T29" fmla="*/ 726563569 h 360"/>
              <a:gd name="T30" fmla="*/ 2147483647 w 360"/>
              <a:gd name="T31" fmla="*/ 508591484 h 360"/>
              <a:gd name="T32" fmla="*/ 2147483647 w 360"/>
              <a:gd name="T33" fmla="*/ 920313116 h 360"/>
              <a:gd name="T34" fmla="*/ 2147483647 w 360"/>
              <a:gd name="T35" fmla="*/ 1041405352 h 360"/>
              <a:gd name="T36" fmla="*/ 2147483647 w 360"/>
              <a:gd name="T37" fmla="*/ 1428904753 h 360"/>
              <a:gd name="T38" fmla="*/ 2147483647 w 360"/>
              <a:gd name="T39" fmla="*/ 1671089226 h 360"/>
              <a:gd name="T40" fmla="*/ 2147483647 w 360"/>
              <a:gd name="T41" fmla="*/ 1889061157 h 360"/>
              <a:gd name="T42" fmla="*/ 2147483647 w 360"/>
              <a:gd name="T43" fmla="*/ 2147483647 h 360"/>
              <a:gd name="T44" fmla="*/ 2147483647 w 360"/>
              <a:gd name="T45" fmla="*/ 2147483647 h 360"/>
              <a:gd name="T46" fmla="*/ 2147483647 w 360"/>
              <a:gd name="T47" fmla="*/ 2147483647 h 360"/>
              <a:gd name="T48" fmla="*/ 2147483647 w 360"/>
              <a:gd name="T49" fmla="*/ 2147483647 h 360"/>
              <a:gd name="T50" fmla="*/ 2147483647 w 360"/>
              <a:gd name="T51" fmla="*/ 2147483647 h 360"/>
              <a:gd name="T52" fmla="*/ 2147483647 w 360"/>
              <a:gd name="T53" fmla="*/ 2147483647 h 360"/>
              <a:gd name="T54" fmla="*/ 2147483647 w 360"/>
              <a:gd name="T55" fmla="*/ 2147483647 h 360"/>
              <a:gd name="T56" fmla="*/ 2147483647 w 360"/>
              <a:gd name="T57" fmla="*/ 2147483647 h 360"/>
              <a:gd name="T58" fmla="*/ 2147483647 w 360"/>
              <a:gd name="T59" fmla="*/ 2147483647 h 360"/>
              <a:gd name="T60" fmla="*/ 2147483647 w 360"/>
              <a:gd name="T61" fmla="*/ 2147483647 h 360"/>
              <a:gd name="T62" fmla="*/ 2147483647 w 360"/>
              <a:gd name="T63" fmla="*/ 2147483647 h 360"/>
              <a:gd name="T64" fmla="*/ 2147483647 w 360"/>
              <a:gd name="T65" fmla="*/ 2147483647 h 360"/>
              <a:gd name="T66" fmla="*/ 2147483647 w 360"/>
              <a:gd name="T67" fmla="*/ 2147483647 h 360"/>
              <a:gd name="T68" fmla="*/ 2147483647 w 360"/>
              <a:gd name="T69" fmla="*/ 2147483647 h 360"/>
              <a:gd name="T70" fmla="*/ 2147483647 w 360"/>
              <a:gd name="T71" fmla="*/ 2147483647 h 360"/>
              <a:gd name="T72" fmla="*/ 2147483647 w 360"/>
              <a:gd name="T73" fmla="*/ 2147483647 h 360"/>
              <a:gd name="T74" fmla="*/ 2147483647 w 360"/>
              <a:gd name="T75" fmla="*/ 2147483647 h 360"/>
              <a:gd name="T76" fmla="*/ 2147483647 w 360"/>
              <a:gd name="T77" fmla="*/ 2147483647 h 360"/>
              <a:gd name="T78" fmla="*/ 2147483647 w 360"/>
              <a:gd name="T79" fmla="*/ 2147483647 h 360"/>
              <a:gd name="T80" fmla="*/ 2147483647 w 360"/>
              <a:gd name="T81" fmla="*/ 2147483647 h 360"/>
              <a:gd name="T82" fmla="*/ 2147483647 w 360"/>
              <a:gd name="T83" fmla="*/ 2147483647 h 360"/>
              <a:gd name="T84" fmla="*/ 2147483647 w 360"/>
              <a:gd name="T85" fmla="*/ 2147483647 h 360"/>
              <a:gd name="T86" fmla="*/ 2147483647 w 360"/>
              <a:gd name="T87" fmla="*/ 2147483647 h 360"/>
              <a:gd name="T88" fmla="*/ 2147483647 w 360"/>
              <a:gd name="T89" fmla="*/ 2147483647 h 360"/>
              <a:gd name="T90" fmla="*/ 2147483647 w 360"/>
              <a:gd name="T91" fmla="*/ 2147483647 h 360"/>
              <a:gd name="T92" fmla="*/ 2135065902 w 360"/>
              <a:gd name="T93" fmla="*/ 2147483647 h 360"/>
              <a:gd name="T94" fmla="*/ 1649824687 w 360"/>
              <a:gd name="T95" fmla="*/ 2147483647 h 360"/>
              <a:gd name="T96" fmla="*/ 1625560902 w 360"/>
              <a:gd name="T97" fmla="*/ 2147483647 h 360"/>
              <a:gd name="T98" fmla="*/ 970482738 w 360"/>
              <a:gd name="T99" fmla="*/ 2147483647 h 360"/>
              <a:gd name="T100" fmla="*/ 1043269166 w 360"/>
              <a:gd name="T101" fmla="*/ 2147483647 h 360"/>
              <a:gd name="T102" fmla="*/ 679337024 w 360"/>
              <a:gd name="T103" fmla="*/ 2147483647 h 360"/>
              <a:gd name="T104" fmla="*/ 752123452 w 360"/>
              <a:gd name="T105" fmla="*/ 2147483647 h 360"/>
              <a:gd name="T106" fmla="*/ 315409576 w 360"/>
              <a:gd name="T107" fmla="*/ 2147483647 h 360"/>
              <a:gd name="T108" fmla="*/ 679337024 w 360"/>
              <a:gd name="T109" fmla="*/ 2147483647 h 360"/>
              <a:gd name="T110" fmla="*/ 2147483647 w 360"/>
              <a:gd name="T111" fmla="*/ 2147483647 h 36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360"/>
              <a:gd name="T169" fmla="*/ 0 h 360"/>
              <a:gd name="T170" fmla="*/ 360 w 360"/>
              <a:gd name="T171" fmla="*/ 360 h 36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360" h="360">
                <a:moveTo>
                  <a:pt x="0" y="166"/>
                </a:moveTo>
                <a:cubicBezTo>
                  <a:pt x="0" y="165"/>
                  <a:pt x="0" y="164"/>
                  <a:pt x="0" y="164"/>
                </a:cubicBezTo>
                <a:cubicBezTo>
                  <a:pt x="1" y="163"/>
                  <a:pt x="6" y="162"/>
                  <a:pt x="13" y="161"/>
                </a:cubicBezTo>
                <a:cubicBezTo>
                  <a:pt x="16" y="161"/>
                  <a:pt x="18" y="160"/>
                  <a:pt x="20" y="160"/>
                </a:cubicBezTo>
                <a:cubicBezTo>
                  <a:pt x="27" y="159"/>
                  <a:pt x="28" y="159"/>
                  <a:pt x="28" y="158"/>
                </a:cubicBezTo>
                <a:cubicBezTo>
                  <a:pt x="29" y="157"/>
                  <a:pt x="30" y="156"/>
                  <a:pt x="30" y="152"/>
                </a:cubicBezTo>
                <a:cubicBezTo>
                  <a:pt x="30" y="152"/>
                  <a:pt x="30" y="152"/>
                  <a:pt x="30" y="152"/>
                </a:cubicBezTo>
                <a:cubicBezTo>
                  <a:pt x="30" y="152"/>
                  <a:pt x="30" y="152"/>
                  <a:pt x="30" y="152"/>
                </a:cubicBezTo>
                <a:cubicBezTo>
                  <a:pt x="31" y="151"/>
                  <a:pt x="31" y="150"/>
                  <a:pt x="31" y="148"/>
                </a:cubicBezTo>
                <a:cubicBezTo>
                  <a:pt x="31" y="147"/>
                  <a:pt x="31" y="146"/>
                  <a:pt x="31" y="145"/>
                </a:cubicBezTo>
                <a:cubicBezTo>
                  <a:pt x="30" y="144"/>
                  <a:pt x="29" y="143"/>
                  <a:pt x="24" y="141"/>
                </a:cubicBezTo>
                <a:cubicBezTo>
                  <a:pt x="22" y="139"/>
                  <a:pt x="20" y="138"/>
                  <a:pt x="18" y="137"/>
                </a:cubicBezTo>
                <a:cubicBezTo>
                  <a:pt x="12" y="133"/>
                  <a:pt x="8" y="130"/>
                  <a:pt x="7" y="129"/>
                </a:cubicBezTo>
                <a:cubicBezTo>
                  <a:pt x="7" y="129"/>
                  <a:pt x="7" y="129"/>
                  <a:pt x="7" y="128"/>
                </a:cubicBezTo>
                <a:cubicBezTo>
                  <a:pt x="7" y="126"/>
                  <a:pt x="8" y="123"/>
                  <a:pt x="9" y="123"/>
                </a:cubicBezTo>
                <a:cubicBezTo>
                  <a:pt x="10" y="123"/>
                  <a:pt x="15" y="122"/>
                  <a:pt x="22" y="123"/>
                </a:cubicBezTo>
                <a:cubicBezTo>
                  <a:pt x="25" y="123"/>
                  <a:pt x="27" y="124"/>
                  <a:pt x="29" y="124"/>
                </a:cubicBezTo>
                <a:cubicBezTo>
                  <a:pt x="36" y="124"/>
                  <a:pt x="36" y="124"/>
                  <a:pt x="37" y="124"/>
                </a:cubicBezTo>
                <a:cubicBezTo>
                  <a:pt x="38" y="123"/>
                  <a:pt x="39" y="122"/>
                  <a:pt x="41" y="119"/>
                </a:cubicBezTo>
                <a:cubicBezTo>
                  <a:pt x="41" y="119"/>
                  <a:pt x="41" y="119"/>
                  <a:pt x="41" y="119"/>
                </a:cubicBezTo>
                <a:cubicBezTo>
                  <a:pt x="41" y="118"/>
                  <a:pt x="41" y="118"/>
                  <a:pt x="41" y="118"/>
                </a:cubicBezTo>
                <a:cubicBezTo>
                  <a:pt x="42" y="116"/>
                  <a:pt x="43" y="114"/>
                  <a:pt x="43" y="113"/>
                </a:cubicBezTo>
                <a:cubicBezTo>
                  <a:pt x="43" y="113"/>
                  <a:pt x="43" y="112"/>
                  <a:pt x="43" y="111"/>
                </a:cubicBezTo>
                <a:cubicBezTo>
                  <a:pt x="42" y="111"/>
                  <a:pt x="42" y="110"/>
                  <a:pt x="38" y="106"/>
                </a:cubicBezTo>
                <a:cubicBezTo>
                  <a:pt x="36" y="104"/>
                  <a:pt x="34" y="103"/>
                  <a:pt x="32" y="101"/>
                </a:cubicBezTo>
                <a:cubicBezTo>
                  <a:pt x="27" y="95"/>
                  <a:pt x="24" y="92"/>
                  <a:pt x="23" y="91"/>
                </a:cubicBezTo>
                <a:cubicBezTo>
                  <a:pt x="24" y="89"/>
                  <a:pt x="26" y="86"/>
                  <a:pt x="27" y="85"/>
                </a:cubicBezTo>
                <a:cubicBezTo>
                  <a:pt x="28" y="85"/>
                  <a:pt x="32" y="86"/>
                  <a:pt x="40" y="88"/>
                </a:cubicBezTo>
                <a:cubicBezTo>
                  <a:pt x="42" y="89"/>
                  <a:pt x="44" y="90"/>
                  <a:pt x="46" y="91"/>
                </a:cubicBezTo>
                <a:cubicBezTo>
                  <a:pt x="52" y="93"/>
                  <a:pt x="53" y="93"/>
                  <a:pt x="54" y="93"/>
                </a:cubicBezTo>
                <a:cubicBezTo>
                  <a:pt x="55" y="92"/>
                  <a:pt x="56" y="92"/>
                  <a:pt x="58" y="88"/>
                </a:cubicBezTo>
                <a:cubicBezTo>
                  <a:pt x="59" y="88"/>
                  <a:pt x="59" y="88"/>
                  <a:pt x="59" y="88"/>
                </a:cubicBezTo>
                <a:cubicBezTo>
                  <a:pt x="59" y="88"/>
                  <a:pt x="59" y="88"/>
                  <a:pt x="59" y="88"/>
                </a:cubicBezTo>
                <a:cubicBezTo>
                  <a:pt x="62" y="84"/>
                  <a:pt x="62" y="83"/>
                  <a:pt x="62" y="83"/>
                </a:cubicBezTo>
                <a:cubicBezTo>
                  <a:pt x="62" y="82"/>
                  <a:pt x="62" y="82"/>
                  <a:pt x="62" y="82"/>
                </a:cubicBezTo>
                <a:cubicBezTo>
                  <a:pt x="62" y="81"/>
                  <a:pt x="62" y="80"/>
                  <a:pt x="59" y="75"/>
                </a:cubicBezTo>
                <a:cubicBezTo>
                  <a:pt x="57" y="73"/>
                  <a:pt x="56" y="71"/>
                  <a:pt x="54" y="69"/>
                </a:cubicBezTo>
                <a:cubicBezTo>
                  <a:pt x="51" y="63"/>
                  <a:pt x="49" y="58"/>
                  <a:pt x="48" y="57"/>
                </a:cubicBezTo>
                <a:cubicBezTo>
                  <a:pt x="49" y="56"/>
                  <a:pt x="52" y="53"/>
                  <a:pt x="53" y="52"/>
                </a:cubicBezTo>
                <a:cubicBezTo>
                  <a:pt x="54" y="53"/>
                  <a:pt x="58" y="55"/>
                  <a:pt x="64" y="59"/>
                </a:cubicBezTo>
                <a:cubicBezTo>
                  <a:pt x="67" y="60"/>
                  <a:pt x="69" y="61"/>
                  <a:pt x="70" y="62"/>
                </a:cubicBezTo>
                <a:cubicBezTo>
                  <a:pt x="76" y="66"/>
                  <a:pt x="77" y="66"/>
                  <a:pt x="78" y="66"/>
                </a:cubicBezTo>
                <a:cubicBezTo>
                  <a:pt x="79" y="66"/>
                  <a:pt x="80" y="65"/>
                  <a:pt x="83" y="63"/>
                </a:cubicBezTo>
                <a:cubicBezTo>
                  <a:pt x="84" y="63"/>
                  <a:pt x="84" y="63"/>
                  <a:pt x="84" y="63"/>
                </a:cubicBezTo>
                <a:cubicBezTo>
                  <a:pt x="84" y="62"/>
                  <a:pt x="84" y="62"/>
                  <a:pt x="84" y="62"/>
                </a:cubicBezTo>
                <a:cubicBezTo>
                  <a:pt x="87" y="60"/>
                  <a:pt x="88" y="59"/>
                  <a:pt x="88" y="57"/>
                </a:cubicBezTo>
                <a:cubicBezTo>
                  <a:pt x="88" y="56"/>
                  <a:pt x="88" y="56"/>
                  <a:pt x="86" y="50"/>
                </a:cubicBezTo>
                <a:cubicBezTo>
                  <a:pt x="85" y="48"/>
                  <a:pt x="84" y="46"/>
                  <a:pt x="84" y="43"/>
                </a:cubicBezTo>
                <a:cubicBezTo>
                  <a:pt x="81" y="36"/>
                  <a:pt x="80" y="31"/>
                  <a:pt x="80" y="30"/>
                </a:cubicBezTo>
                <a:cubicBezTo>
                  <a:pt x="81" y="29"/>
                  <a:pt x="84" y="27"/>
                  <a:pt x="86" y="27"/>
                </a:cubicBezTo>
                <a:cubicBezTo>
                  <a:pt x="87" y="27"/>
                  <a:pt x="90" y="30"/>
                  <a:pt x="96" y="35"/>
                </a:cubicBezTo>
                <a:cubicBezTo>
                  <a:pt x="97" y="37"/>
                  <a:pt x="99" y="39"/>
                  <a:pt x="100" y="40"/>
                </a:cubicBezTo>
                <a:cubicBezTo>
                  <a:pt x="105" y="45"/>
                  <a:pt x="106" y="45"/>
                  <a:pt x="107" y="46"/>
                </a:cubicBezTo>
                <a:cubicBezTo>
                  <a:pt x="108" y="46"/>
                  <a:pt x="109" y="46"/>
                  <a:pt x="112" y="44"/>
                </a:cubicBezTo>
                <a:cubicBezTo>
                  <a:pt x="114" y="44"/>
                  <a:pt x="114" y="44"/>
                  <a:pt x="114" y="44"/>
                </a:cubicBezTo>
                <a:cubicBezTo>
                  <a:pt x="114" y="43"/>
                  <a:pt x="114" y="43"/>
                  <a:pt x="114" y="43"/>
                </a:cubicBezTo>
                <a:cubicBezTo>
                  <a:pt x="118" y="42"/>
                  <a:pt x="118" y="40"/>
                  <a:pt x="119" y="40"/>
                </a:cubicBezTo>
                <a:cubicBezTo>
                  <a:pt x="119" y="39"/>
                  <a:pt x="119" y="39"/>
                  <a:pt x="119" y="39"/>
                </a:cubicBezTo>
                <a:cubicBezTo>
                  <a:pt x="119" y="39"/>
                  <a:pt x="119" y="39"/>
                  <a:pt x="119" y="39"/>
                </a:cubicBezTo>
                <a:cubicBezTo>
                  <a:pt x="119" y="38"/>
                  <a:pt x="119" y="36"/>
                  <a:pt x="118" y="32"/>
                </a:cubicBezTo>
                <a:cubicBezTo>
                  <a:pt x="118" y="30"/>
                  <a:pt x="118" y="27"/>
                  <a:pt x="118" y="24"/>
                </a:cubicBezTo>
                <a:cubicBezTo>
                  <a:pt x="117" y="19"/>
                  <a:pt x="117" y="13"/>
                  <a:pt x="117" y="11"/>
                </a:cubicBezTo>
                <a:cubicBezTo>
                  <a:pt x="117" y="11"/>
                  <a:pt x="117" y="11"/>
                  <a:pt x="117" y="11"/>
                </a:cubicBezTo>
                <a:cubicBezTo>
                  <a:pt x="118" y="10"/>
                  <a:pt x="122" y="9"/>
                  <a:pt x="124" y="9"/>
                </a:cubicBezTo>
                <a:cubicBezTo>
                  <a:pt x="124" y="10"/>
                  <a:pt x="127" y="14"/>
                  <a:pt x="131" y="20"/>
                </a:cubicBezTo>
                <a:cubicBezTo>
                  <a:pt x="132" y="22"/>
                  <a:pt x="134" y="24"/>
                  <a:pt x="135" y="26"/>
                </a:cubicBezTo>
                <a:cubicBezTo>
                  <a:pt x="138" y="31"/>
                  <a:pt x="139" y="32"/>
                  <a:pt x="140" y="32"/>
                </a:cubicBezTo>
                <a:cubicBezTo>
                  <a:pt x="140" y="33"/>
                  <a:pt x="142" y="33"/>
                  <a:pt x="146" y="32"/>
                </a:cubicBezTo>
                <a:cubicBezTo>
                  <a:pt x="148" y="33"/>
                  <a:pt x="148" y="33"/>
                  <a:pt x="148" y="33"/>
                </a:cubicBezTo>
                <a:cubicBezTo>
                  <a:pt x="148" y="32"/>
                  <a:pt x="148" y="32"/>
                  <a:pt x="148" y="32"/>
                </a:cubicBezTo>
                <a:cubicBezTo>
                  <a:pt x="150" y="31"/>
                  <a:pt x="152" y="30"/>
                  <a:pt x="153" y="29"/>
                </a:cubicBezTo>
                <a:cubicBezTo>
                  <a:pt x="153" y="29"/>
                  <a:pt x="153" y="28"/>
                  <a:pt x="154" y="24"/>
                </a:cubicBezTo>
                <a:cubicBezTo>
                  <a:pt x="154" y="20"/>
                  <a:pt x="154" y="20"/>
                  <a:pt x="154" y="20"/>
                </a:cubicBezTo>
                <a:cubicBezTo>
                  <a:pt x="155" y="18"/>
                  <a:pt x="155" y="16"/>
                  <a:pt x="155" y="14"/>
                </a:cubicBezTo>
                <a:cubicBezTo>
                  <a:pt x="156" y="7"/>
                  <a:pt x="157" y="3"/>
                  <a:pt x="158" y="1"/>
                </a:cubicBezTo>
                <a:cubicBezTo>
                  <a:pt x="159" y="1"/>
                  <a:pt x="163" y="0"/>
                  <a:pt x="164" y="1"/>
                </a:cubicBezTo>
                <a:cubicBezTo>
                  <a:pt x="165" y="2"/>
                  <a:pt x="167" y="6"/>
                  <a:pt x="169" y="13"/>
                </a:cubicBezTo>
                <a:cubicBezTo>
                  <a:pt x="170" y="15"/>
                  <a:pt x="171" y="18"/>
                  <a:pt x="172" y="20"/>
                </a:cubicBezTo>
                <a:cubicBezTo>
                  <a:pt x="173" y="26"/>
                  <a:pt x="174" y="27"/>
                  <a:pt x="175" y="27"/>
                </a:cubicBezTo>
                <a:cubicBezTo>
                  <a:pt x="175" y="28"/>
                  <a:pt x="177" y="28"/>
                  <a:pt x="181" y="28"/>
                </a:cubicBezTo>
                <a:cubicBezTo>
                  <a:pt x="181" y="29"/>
                  <a:pt x="181" y="29"/>
                  <a:pt x="181" y="29"/>
                </a:cubicBezTo>
                <a:cubicBezTo>
                  <a:pt x="182" y="28"/>
                  <a:pt x="182" y="28"/>
                  <a:pt x="182" y="28"/>
                </a:cubicBezTo>
                <a:cubicBezTo>
                  <a:pt x="187" y="29"/>
                  <a:pt x="188" y="28"/>
                  <a:pt x="188" y="27"/>
                </a:cubicBezTo>
                <a:cubicBezTo>
                  <a:pt x="189" y="27"/>
                  <a:pt x="189" y="26"/>
                  <a:pt x="191" y="21"/>
                </a:cubicBezTo>
                <a:cubicBezTo>
                  <a:pt x="192" y="18"/>
                  <a:pt x="193" y="16"/>
                  <a:pt x="194" y="13"/>
                </a:cubicBezTo>
                <a:cubicBezTo>
                  <a:pt x="197" y="7"/>
                  <a:pt x="199" y="2"/>
                  <a:pt x="200" y="1"/>
                </a:cubicBezTo>
                <a:cubicBezTo>
                  <a:pt x="201" y="1"/>
                  <a:pt x="205" y="1"/>
                  <a:pt x="206" y="2"/>
                </a:cubicBezTo>
                <a:cubicBezTo>
                  <a:pt x="207" y="3"/>
                  <a:pt x="207" y="8"/>
                  <a:pt x="208" y="15"/>
                </a:cubicBezTo>
                <a:cubicBezTo>
                  <a:pt x="208" y="18"/>
                  <a:pt x="209" y="20"/>
                  <a:pt x="209" y="22"/>
                </a:cubicBezTo>
                <a:cubicBezTo>
                  <a:pt x="209" y="29"/>
                  <a:pt x="209" y="30"/>
                  <a:pt x="210" y="30"/>
                </a:cubicBezTo>
                <a:cubicBezTo>
                  <a:pt x="211" y="31"/>
                  <a:pt x="212" y="32"/>
                  <a:pt x="216" y="33"/>
                </a:cubicBezTo>
                <a:cubicBezTo>
                  <a:pt x="216" y="33"/>
                  <a:pt x="216" y="33"/>
                  <a:pt x="216" y="33"/>
                </a:cubicBezTo>
                <a:cubicBezTo>
                  <a:pt x="217" y="33"/>
                  <a:pt x="217" y="33"/>
                  <a:pt x="217" y="33"/>
                </a:cubicBezTo>
                <a:cubicBezTo>
                  <a:pt x="221" y="34"/>
                  <a:pt x="222" y="34"/>
                  <a:pt x="223" y="33"/>
                </a:cubicBezTo>
                <a:cubicBezTo>
                  <a:pt x="224" y="33"/>
                  <a:pt x="225" y="32"/>
                  <a:pt x="228" y="28"/>
                </a:cubicBezTo>
                <a:cubicBezTo>
                  <a:pt x="229" y="26"/>
                  <a:pt x="230" y="23"/>
                  <a:pt x="232" y="21"/>
                </a:cubicBezTo>
                <a:cubicBezTo>
                  <a:pt x="236" y="15"/>
                  <a:pt x="239" y="12"/>
                  <a:pt x="240" y="11"/>
                </a:cubicBezTo>
                <a:cubicBezTo>
                  <a:pt x="242" y="11"/>
                  <a:pt x="246" y="12"/>
                  <a:pt x="247" y="13"/>
                </a:cubicBezTo>
                <a:cubicBezTo>
                  <a:pt x="247" y="14"/>
                  <a:pt x="247" y="18"/>
                  <a:pt x="246" y="24"/>
                </a:cubicBezTo>
                <a:cubicBezTo>
                  <a:pt x="246" y="25"/>
                  <a:pt x="245" y="26"/>
                  <a:pt x="245" y="26"/>
                </a:cubicBezTo>
                <a:cubicBezTo>
                  <a:pt x="245" y="29"/>
                  <a:pt x="245" y="31"/>
                  <a:pt x="244" y="33"/>
                </a:cubicBezTo>
                <a:cubicBezTo>
                  <a:pt x="244" y="35"/>
                  <a:pt x="244" y="37"/>
                  <a:pt x="244" y="38"/>
                </a:cubicBezTo>
                <a:cubicBezTo>
                  <a:pt x="243" y="40"/>
                  <a:pt x="243" y="41"/>
                  <a:pt x="244" y="41"/>
                </a:cubicBezTo>
                <a:cubicBezTo>
                  <a:pt x="244" y="42"/>
                  <a:pt x="245" y="43"/>
                  <a:pt x="249" y="45"/>
                </a:cubicBezTo>
                <a:cubicBezTo>
                  <a:pt x="249" y="47"/>
                  <a:pt x="249" y="47"/>
                  <a:pt x="249" y="47"/>
                </a:cubicBezTo>
                <a:cubicBezTo>
                  <a:pt x="250" y="46"/>
                  <a:pt x="250" y="46"/>
                  <a:pt x="250" y="46"/>
                </a:cubicBezTo>
                <a:cubicBezTo>
                  <a:pt x="253" y="48"/>
                  <a:pt x="255" y="48"/>
                  <a:pt x="256" y="47"/>
                </a:cubicBezTo>
                <a:cubicBezTo>
                  <a:pt x="257" y="47"/>
                  <a:pt x="257" y="47"/>
                  <a:pt x="261" y="43"/>
                </a:cubicBezTo>
                <a:cubicBezTo>
                  <a:pt x="263" y="41"/>
                  <a:pt x="265" y="39"/>
                  <a:pt x="267" y="38"/>
                </a:cubicBezTo>
                <a:cubicBezTo>
                  <a:pt x="273" y="33"/>
                  <a:pt x="276" y="30"/>
                  <a:pt x="278" y="29"/>
                </a:cubicBezTo>
                <a:cubicBezTo>
                  <a:pt x="279" y="30"/>
                  <a:pt x="283" y="32"/>
                  <a:pt x="283" y="33"/>
                </a:cubicBezTo>
                <a:cubicBezTo>
                  <a:pt x="283" y="35"/>
                  <a:pt x="281" y="40"/>
                  <a:pt x="279" y="46"/>
                </a:cubicBezTo>
                <a:cubicBezTo>
                  <a:pt x="278" y="48"/>
                  <a:pt x="277" y="50"/>
                  <a:pt x="276" y="52"/>
                </a:cubicBezTo>
                <a:cubicBezTo>
                  <a:pt x="275" y="56"/>
                  <a:pt x="274" y="58"/>
                  <a:pt x="274" y="59"/>
                </a:cubicBezTo>
                <a:cubicBezTo>
                  <a:pt x="274" y="59"/>
                  <a:pt x="274" y="59"/>
                  <a:pt x="274" y="59"/>
                </a:cubicBezTo>
                <a:cubicBezTo>
                  <a:pt x="274" y="60"/>
                  <a:pt x="274" y="60"/>
                  <a:pt x="274" y="60"/>
                </a:cubicBezTo>
                <a:cubicBezTo>
                  <a:pt x="274" y="61"/>
                  <a:pt x="275" y="62"/>
                  <a:pt x="278" y="64"/>
                </a:cubicBezTo>
                <a:cubicBezTo>
                  <a:pt x="278" y="66"/>
                  <a:pt x="278" y="66"/>
                  <a:pt x="278" y="66"/>
                </a:cubicBezTo>
                <a:cubicBezTo>
                  <a:pt x="279" y="66"/>
                  <a:pt x="279" y="66"/>
                  <a:pt x="279" y="66"/>
                </a:cubicBezTo>
                <a:cubicBezTo>
                  <a:pt x="282" y="68"/>
                  <a:pt x="283" y="69"/>
                  <a:pt x="284" y="69"/>
                </a:cubicBezTo>
                <a:cubicBezTo>
                  <a:pt x="285" y="69"/>
                  <a:pt x="286" y="68"/>
                  <a:pt x="291" y="65"/>
                </a:cubicBezTo>
                <a:cubicBezTo>
                  <a:pt x="293" y="64"/>
                  <a:pt x="295" y="63"/>
                  <a:pt x="298" y="62"/>
                </a:cubicBezTo>
                <a:cubicBezTo>
                  <a:pt x="304" y="58"/>
                  <a:pt x="308" y="56"/>
                  <a:pt x="310" y="56"/>
                </a:cubicBezTo>
                <a:cubicBezTo>
                  <a:pt x="311" y="57"/>
                  <a:pt x="314" y="60"/>
                  <a:pt x="314" y="61"/>
                </a:cubicBezTo>
                <a:cubicBezTo>
                  <a:pt x="314" y="62"/>
                  <a:pt x="312" y="66"/>
                  <a:pt x="307" y="72"/>
                </a:cubicBezTo>
                <a:cubicBezTo>
                  <a:pt x="306" y="74"/>
                  <a:pt x="305" y="76"/>
                  <a:pt x="303" y="78"/>
                </a:cubicBezTo>
                <a:cubicBezTo>
                  <a:pt x="300" y="83"/>
                  <a:pt x="299" y="84"/>
                  <a:pt x="299" y="85"/>
                </a:cubicBezTo>
                <a:cubicBezTo>
                  <a:pt x="299" y="85"/>
                  <a:pt x="299" y="85"/>
                  <a:pt x="299" y="85"/>
                </a:cubicBezTo>
                <a:cubicBezTo>
                  <a:pt x="299" y="85"/>
                  <a:pt x="299" y="85"/>
                  <a:pt x="299" y="85"/>
                </a:cubicBezTo>
                <a:cubicBezTo>
                  <a:pt x="299" y="86"/>
                  <a:pt x="300" y="88"/>
                  <a:pt x="302" y="90"/>
                </a:cubicBezTo>
                <a:cubicBezTo>
                  <a:pt x="302" y="93"/>
                  <a:pt x="302" y="93"/>
                  <a:pt x="302" y="93"/>
                </a:cubicBezTo>
                <a:cubicBezTo>
                  <a:pt x="303" y="92"/>
                  <a:pt x="303" y="92"/>
                  <a:pt x="303" y="92"/>
                </a:cubicBezTo>
                <a:cubicBezTo>
                  <a:pt x="305" y="95"/>
                  <a:pt x="306" y="96"/>
                  <a:pt x="307" y="96"/>
                </a:cubicBezTo>
                <a:cubicBezTo>
                  <a:pt x="308" y="96"/>
                  <a:pt x="309" y="96"/>
                  <a:pt x="314" y="94"/>
                </a:cubicBezTo>
                <a:cubicBezTo>
                  <a:pt x="317" y="94"/>
                  <a:pt x="319" y="93"/>
                  <a:pt x="322" y="92"/>
                </a:cubicBezTo>
                <a:cubicBezTo>
                  <a:pt x="329" y="90"/>
                  <a:pt x="334" y="89"/>
                  <a:pt x="335" y="89"/>
                </a:cubicBezTo>
                <a:cubicBezTo>
                  <a:pt x="336" y="90"/>
                  <a:pt x="338" y="94"/>
                  <a:pt x="338" y="95"/>
                </a:cubicBezTo>
                <a:cubicBezTo>
                  <a:pt x="337" y="96"/>
                  <a:pt x="335" y="99"/>
                  <a:pt x="329" y="105"/>
                </a:cubicBezTo>
                <a:cubicBezTo>
                  <a:pt x="327" y="106"/>
                  <a:pt x="325" y="108"/>
                  <a:pt x="324" y="109"/>
                </a:cubicBezTo>
                <a:cubicBezTo>
                  <a:pt x="319" y="113"/>
                  <a:pt x="318" y="114"/>
                  <a:pt x="318" y="115"/>
                </a:cubicBezTo>
                <a:cubicBezTo>
                  <a:pt x="318" y="115"/>
                  <a:pt x="318" y="115"/>
                  <a:pt x="318" y="115"/>
                </a:cubicBezTo>
                <a:cubicBezTo>
                  <a:pt x="318" y="117"/>
                  <a:pt x="318" y="118"/>
                  <a:pt x="319" y="121"/>
                </a:cubicBezTo>
                <a:cubicBezTo>
                  <a:pt x="319" y="123"/>
                  <a:pt x="319" y="123"/>
                  <a:pt x="319" y="123"/>
                </a:cubicBezTo>
                <a:cubicBezTo>
                  <a:pt x="320" y="123"/>
                  <a:pt x="320" y="123"/>
                  <a:pt x="320" y="123"/>
                </a:cubicBezTo>
                <a:cubicBezTo>
                  <a:pt x="321" y="126"/>
                  <a:pt x="322" y="127"/>
                  <a:pt x="323" y="128"/>
                </a:cubicBezTo>
                <a:cubicBezTo>
                  <a:pt x="324" y="128"/>
                  <a:pt x="325" y="128"/>
                  <a:pt x="331" y="128"/>
                </a:cubicBezTo>
                <a:cubicBezTo>
                  <a:pt x="333" y="128"/>
                  <a:pt x="336" y="127"/>
                  <a:pt x="338" y="127"/>
                </a:cubicBezTo>
                <a:cubicBezTo>
                  <a:pt x="346" y="127"/>
                  <a:pt x="350" y="127"/>
                  <a:pt x="352" y="128"/>
                </a:cubicBezTo>
                <a:cubicBezTo>
                  <a:pt x="352" y="129"/>
                  <a:pt x="354" y="132"/>
                  <a:pt x="353" y="134"/>
                </a:cubicBezTo>
                <a:cubicBezTo>
                  <a:pt x="353" y="134"/>
                  <a:pt x="353" y="134"/>
                  <a:pt x="353" y="134"/>
                </a:cubicBezTo>
                <a:cubicBezTo>
                  <a:pt x="352" y="135"/>
                  <a:pt x="349" y="138"/>
                  <a:pt x="342" y="141"/>
                </a:cubicBezTo>
                <a:cubicBezTo>
                  <a:pt x="340" y="142"/>
                  <a:pt x="338" y="143"/>
                  <a:pt x="336" y="144"/>
                </a:cubicBezTo>
                <a:cubicBezTo>
                  <a:pt x="330" y="147"/>
                  <a:pt x="329" y="148"/>
                  <a:pt x="329" y="149"/>
                </a:cubicBezTo>
                <a:cubicBezTo>
                  <a:pt x="329" y="149"/>
                  <a:pt x="329" y="149"/>
                  <a:pt x="329" y="150"/>
                </a:cubicBezTo>
                <a:cubicBezTo>
                  <a:pt x="329" y="151"/>
                  <a:pt x="329" y="153"/>
                  <a:pt x="329" y="155"/>
                </a:cubicBezTo>
                <a:cubicBezTo>
                  <a:pt x="328" y="157"/>
                  <a:pt x="328" y="157"/>
                  <a:pt x="328" y="157"/>
                </a:cubicBezTo>
                <a:cubicBezTo>
                  <a:pt x="329" y="157"/>
                  <a:pt x="329" y="157"/>
                  <a:pt x="329" y="157"/>
                </a:cubicBezTo>
                <a:cubicBezTo>
                  <a:pt x="330" y="160"/>
                  <a:pt x="331" y="162"/>
                  <a:pt x="331" y="162"/>
                </a:cubicBezTo>
                <a:cubicBezTo>
                  <a:pt x="332" y="163"/>
                  <a:pt x="333" y="163"/>
                  <a:pt x="339" y="164"/>
                </a:cubicBezTo>
                <a:cubicBezTo>
                  <a:pt x="341" y="164"/>
                  <a:pt x="343" y="165"/>
                  <a:pt x="346" y="165"/>
                </a:cubicBezTo>
                <a:cubicBezTo>
                  <a:pt x="353" y="167"/>
                  <a:pt x="358" y="168"/>
                  <a:pt x="359" y="169"/>
                </a:cubicBezTo>
                <a:cubicBezTo>
                  <a:pt x="359" y="170"/>
                  <a:pt x="360" y="172"/>
                  <a:pt x="360" y="174"/>
                </a:cubicBezTo>
                <a:cubicBezTo>
                  <a:pt x="359" y="175"/>
                  <a:pt x="359" y="175"/>
                  <a:pt x="359" y="175"/>
                </a:cubicBezTo>
                <a:cubicBezTo>
                  <a:pt x="358" y="176"/>
                  <a:pt x="354" y="178"/>
                  <a:pt x="347" y="180"/>
                </a:cubicBezTo>
                <a:cubicBezTo>
                  <a:pt x="344" y="180"/>
                  <a:pt x="342" y="181"/>
                  <a:pt x="340" y="181"/>
                </a:cubicBezTo>
                <a:cubicBezTo>
                  <a:pt x="334" y="183"/>
                  <a:pt x="333" y="183"/>
                  <a:pt x="332" y="184"/>
                </a:cubicBezTo>
                <a:cubicBezTo>
                  <a:pt x="332" y="185"/>
                  <a:pt x="331" y="186"/>
                  <a:pt x="331" y="187"/>
                </a:cubicBezTo>
                <a:cubicBezTo>
                  <a:pt x="331" y="188"/>
                  <a:pt x="331" y="189"/>
                  <a:pt x="331" y="190"/>
                </a:cubicBezTo>
                <a:cubicBezTo>
                  <a:pt x="329" y="192"/>
                  <a:pt x="329" y="192"/>
                  <a:pt x="329" y="192"/>
                </a:cubicBezTo>
                <a:cubicBezTo>
                  <a:pt x="331" y="192"/>
                  <a:pt x="331" y="192"/>
                  <a:pt x="331" y="192"/>
                </a:cubicBezTo>
                <a:cubicBezTo>
                  <a:pt x="330" y="195"/>
                  <a:pt x="331" y="197"/>
                  <a:pt x="331" y="198"/>
                </a:cubicBezTo>
                <a:cubicBezTo>
                  <a:pt x="332" y="198"/>
                  <a:pt x="333" y="199"/>
                  <a:pt x="338" y="201"/>
                </a:cubicBezTo>
                <a:cubicBezTo>
                  <a:pt x="340" y="202"/>
                  <a:pt x="343" y="203"/>
                  <a:pt x="345" y="204"/>
                </a:cubicBezTo>
                <a:cubicBezTo>
                  <a:pt x="352" y="207"/>
                  <a:pt x="356" y="210"/>
                  <a:pt x="357" y="210"/>
                </a:cubicBezTo>
                <a:cubicBezTo>
                  <a:pt x="357" y="211"/>
                  <a:pt x="357" y="212"/>
                  <a:pt x="357" y="213"/>
                </a:cubicBezTo>
                <a:cubicBezTo>
                  <a:pt x="356" y="215"/>
                  <a:pt x="356" y="217"/>
                  <a:pt x="355" y="217"/>
                </a:cubicBezTo>
                <a:cubicBezTo>
                  <a:pt x="354" y="217"/>
                  <a:pt x="350" y="218"/>
                  <a:pt x="342" y="218"/>
                </a:cubicBezTo>
                <a:cubicBezTo>
                  <a:pt x="340" y="218"/>
                  <a:pt x="337" y="218"/>
                  <a:pt x="335" y="218"/>
                </a:cubicBezTo>
                <a:cubicBezTo>
                  <a:pt x="329" y="218"/>
                  <a:pt x="328" y="219"/>
                  <a:pt x="327" y="219"/>
                </a:cubicBezTo>
                <a:cubicBezTo>
                  <a:pt x="326" y="220"/>
                  <a:pt x="325" y="221"/>
                  <a:pt x="325" y="225"/>
                </a:cubicBezTo>
                <a:cubicBezTo>
                  <a:pt x="324" y="225"/>
                  <a:pt x="324" y="225"/>
                  <a:pt x="324" y="225"/>
                </a:cubicBezTo>
                <a:cubicBezTo>
                  <a:pt x="324" y="225"/>
                  <a:pt x="324" y="225"/>
                  <a:pt x="324" y="225"/>
                </a:cubicBezTo>
                <a:cubicBezTo>
                  <a:pt x="324" y="227"/>
                  <a:pt x="323" y="229"/>
                  <a:pt x="323" y="230"/>
                </a:cubicBezTo>
                <a:cubicBezTo>
                  <a:pt x="323" y="231"/>
                  <a:pt x="323" y="232"/>
                  <a:pt x="323" y="232"/>
                </a:cubicBezTo>
                <a:cubicBezTo>
                  <a:pt x="324" y="233"/>
                  <a:pt x="324" y="234"/>
                  <a:pt x="329" y="237"/>
                </a:cubicBezTo>
                <a:cubicBezTo>
                  <a:pt x="331" y="238"/>
                  <a:pt x="333" y="240"/>
                  <a:pt x="335" y="242"/>
                </a:cubicBezTo>
                <a:cubicBezTo>
                  <a:pt x="341" y="246"/>
                  <a:pt x="344" y="249"/>
                  <a:pt x="345" y="250"/>
                </a:cubicBezTo>
                <a:cubicBezTo>
                  <a:pt x="345" y="251"/>
                  <a:pt x="345" y="251"/>
                  <a:pt x="345" y="251"/>
                </a:cubicBezTo>
                <a:cubicBezTo>
                  <a:pt x="345" y="253"/>
                  <a:pt x="343" y="256"/>
                  <a:pt x="342" y="257"/>
                </a:cubicBezTo>
                <a:cubicBezTo>
                  <a:pt x="341" y="257"/>
                  <a:pt x="336" y="256"/>
                  <a:pt x="329" y="255"/>
                </a:cubicBezTo>
                <a:cubicBezTo>
                  <a:pt x="327" y="254"/>
                  <a:pt x="324" y="254"/>
                  <a:pt x="322" y="253"/>
                </a:cubicBezTo>
                <a:cubicBezTo>
                  <a:pt x="316" y="252"/>
                  <a:pt x="315" y="252"/>
                  <a:pt x="314" y="252"/>
                </a:cubicBezTo>
                <a:cubicBezTo>
                  <a:pt x="313" y="253"/>
                  <a:pt x="312" y="254"/>
                  <a:pt x="310" y="257"/>
                </a:cubicBezTo>
                <a:cubicBezTo>
                  <a:pt x="310" y="257"/>
                  <a:pt x="310" y="257"/>
                  <a:pt x="310" y="257"/>
                </a:cubicBezTo>
                <a:cubicBezTo>
                  <a:pt x="310" y="258"/>
                  <a:pt x="310" y="258"/>
                  <a:pt x="310" y="258"/>
                </a:cubicBezTo>
                <a:cubicBezTo>
                  <a:pt x="308" y="260"/>
                  <a:pt x="307" y="261"/>
                  <a:pt x="307" y="263"/>
                </a:cubicBezTo>
                <a:cubicBezTo>
                  <a:pt x="307" y="263"/>
                  <a:pt x="307" y="264"/>
                  <a:pt x="307" y="264"/>
                </a:cubicBezTo>
                <a:cubicBezTo>
                  <a:pt x="308" y="265"/>
                  <a:pt x="308" y="266"/>
                  <a:pt x="312" y="270"/>
                </a:cubicBezTo>
                <a:cubicBezTo>
                  <a:pt x="313" y="272"/>
                  <a:pt x="315" y="274"/>
                  <a:pt x="317" y="276"/>
                </a:cubicBezTo>
                <a:cubicBezTo>
                  <a:pt x="321" y="282"/>
                  <a:pt x="324" y="286"/>
                  <a:pt x="324" y="287"/>
                </a:cubicBezTo>
                <a:cubicBezTo>
                  <a:pt x="324" y="288"/>
                  <a:pt x="321" y="292"/>
                  <a:pt x="320" y="292"/>
                </a:cubicBezTo>
                <a:cubicBezTo>
                  <a:pt x="319" y="292"/>
                  <a:pt x="315" y="290"/>
                  <a:pt x="308" y="287"/>
                </a:cubicBezTo>
                <a:cubicBezTo>
                  <a:pt x="306" y="286"/>
                  <a:pt x="303" y="285"/>
                  <a:pt x="302" y="284"/>
                </a:cubicBezTo>
                <a:cubicBezTo>
                  <a:pt x="296" y="281"/>
                  <a:pt x="295" y="281"/>
                  <a:pt x="294" y="281"/>
                </a:cubicBezTo>
                <a:cubicBezTo>
                  <a:pt x="293" y="281"/>
                  <a:pt x="292" y="282"/>
                  <a:pt x="289" y="285"/>
                </a:cubicBezTo>
                <a:cubicBezTo>
                  <a:pt x="288" y="285"/>
                  <a:pt x="288" y="285"/>
                  <a:pt x="288" y="285"/>
                </a:cubicBezTo>
                <a:cubicBezTo>
                  <a:pt x="288" y="286"/>
                  <a:pt x="288" y="286"/>
                  <a:pt x="288" y="286"/>
                </a:cubicBezTo>
                <a:cubicBezTo>
                  <a:pt x="285" y="289"/>
                  <a:pt x="285" y="290"/>
                  <a:pt x="285" y="291"/>
                </a:cubicBezTo>
                <a:cubicBezTo>
                  <a:pt x="284" y="291"/>
                  <a:pt x="284" y="291"/>
                  <a:pt x="284" y="291"/>
                </a:cubicBezTo>
                <a:cubicBezTo>
                  <a:pt x="285" y="292"/>
                  <a:pt x="285" y="293"/>
                  <a:pt x="287" y="298"/>
                </a:cubicBezTo>
                <a:cubicBezTo>
                  <a:pt x="288" y="300"/>
                  <a:pt x="290" y="302"/>
                  <a:pt x="291" y="305"/>
                </a:cubicBezTo>
                <a:cubicBezTo>
                  <a:pt x="294" y="311"/>
                  <a:pt x="295" y="316"/>
                  <a:pt x="296" y="317"/>
                </a:cubicBezTo>
                <a:cubicBezTo>
                  <a:pt x="295" y="319"/>
                  <a:pt x="292" y="321"/>
                  <a:pt x="290" y="321"/>
                </a:cubicBezTo>
                <a:cubicBezTo>
                  <a:pt x="289" y="321"/>
                  <a:pt x="285" y="318"/>
                  <a:pt x="280" y="314"/>
                </a:cubicBezTo>
                <a:cubicBezTo>
                  <a:pt x="278" y="312"/>
                  <a:pt x="276" y="311"/>
                  <a:pt x="274" y="310"/>
                </a:cubicBezTo>
                <a:cubicBezTo>
                  <a:pt x="269" y="305"/>
                  <a:pt x="268" y="305"/>
                  <a:pt x="267" y="305"/>
                </a:cubicBezTo>
                <a:cubicBezTo>
                  <a:pt x="266" y="305"/>
                  <a:pt x="265" y="305"/>
                  <a:pt x="262" y="307"/>
                </a:cubicBezTo>
                <a:cubicBezTo>
                  <a:pt x="261" y="307"/>
                  <a:pt x="261" y="307"/>
                  <a:pt x="261" y="307"/>
                </a:cubicBezTo>
                <a:cubicBezTo>
                  <a:pt x="260" y="308"/>
                  <a:pt x="260" y="308"/>
                  <a:pt x="260" y="308"/>
                </a:cubicBezTo>
                <a:cubicBezTo>
                  <a:pt x="257" y="310"/>
                  <a:pt x="256" y="311"/>
                  <a:pt x="256" y="312"/>
                </a:cubicBezTo>
                <a:cubicBezTo>
                  <a:pt x="256" y="312"/>
                  <a:pt x="256" y="312"/>
                  <a:pt x="256" y="312"/>
                </a:cubicBezTo>
                <a:cubicBezTo>
                  <a:pt x="256" y="313"/>
                  <a:pt x="256" y="313"/>
                  <a:pt x="256" y="313"/>
                </a:cubicBezTo>
                <a:cubicBezTo>
                  <a:pt x="256" y="313"/>
                  <a:pt x="256" y="315"/>
                  <a:pt x="257" y="320"/>
                </a:cubicBezTo>
                <a:cubicBezTo>
                  <a:pt x="258" y="322"/>
                  <a:pt x="258" y="325"/>
                  <a:pt x="259" y="327"/>
                </a:cubicBezTo>
                <a:cubicBezTo>
                  <a:pt x="260" y="334"/>
                  <a:pt x="261" y="339"/>
                  <a:pt x="261" y="340"/>
                </a:cubicBezTo>
                <a:cubicBezTo>
                  <a:pt x="260" y="341"/>
                  <a:pt x="256" y="343"/>
                  <a:pt x="255" y="343"/>
                </a:cubicBezTo>
                <a:cubicBezTo>
                  <a:pt x="254" y="343"/>
                  <a:pt x="251" y="339"/>
                  <a:pt x="246" y="333"/>
                </a:cubicBezTo>
                <a:cubicBezTo>
                  <a:pt x="244" y="331"/>
                  <a:pt x="243" y="330"/>
                  <a:pt x="242" y="328"/>
                </a:cubicBezTo>
                <a:cubicBezTo>
                  <a:pt x="238" y="323"/>
                  <a:pt x="237" y="322"/>
                  <a:pt x="236" y="322"/>
                </a:cubicBezTo>
                <a:cubicBezTo>
                  <a:pt x="235" y="322"/>
                  <a:pt x="234" y="322"/>
                  <a:pt x="230" y="323"/>
                </a:cubicBezTo>
                <a:cubicBezTo>
                  <a:pt x="229" y="323"/>
                  <a:pt x="229" y="323"/>
                  <a:pt x="229" y="323"/>
                </a:cubicBezTo>
                <a:cubicBezTo>
                  <a:pt x="228" y="324"/>
                  <a:pt x="228" y="324"/>
                  <a:pt x="228" y="324"/>
                </a:cubicBezTo>
                <a:cubicBezTo>
                  <a:pt x="226" y="324"/>
                  <a:pt x="224" y="325"/>
                  <a:pt x="223" y="326"/>
                </a:cubicBezTo>
                <a:cubicBezTo>
                  <a:pt x="223" y="327"/>
                  <a:pt x="223" y="327"/>
                  <a:pt x="223" y="328"/>
                </a:cubicBezTo>
                <a:cubicBezTo>
                  <a:pt x="223" y="329"/>
                  <a:pt x="223" y="331"/>
                  <a:pt x="223" y="334"/>
                </a:cubicBezTo>
                <a:cubicBezTo>
                  <a:pt x="223" y="336"/>
                  <a:pt x="223" y="339"/>
                  <a:pt x="223" y="342"/>
                </a:cubicBezTo>
                <a:cubicBezTo>
                  <a:pt x="223" y="346"/>
                  <a:pt x="222" y="350"/>
                  <a:pt x="222" y="353"/>
                </a:cubicBezTo>
                <a:cubicBezTo>
                  <a:pt x="222" y="354"/>
                  <a:pt x="222" y="355"/>
                  <a:pt x="222" y="355"/>
                </a:cubicBezTo>
                <a:cubicBezTo>
                  <a:pt x="220" y="356"/>
                  <a:pt x="216" y="357"/>
                  <a:pt x="215" y="356"/>
                </a:cubicBezTo>
                <a:cubicBezTo>
                  <a:pt x="214" y="355"/>
                  <a:pt x="212" y="351"/>
                  <a:pt x="209" y="345"/>
                </a:cubicBezTo>
                <a:cubicBezTo>
                  <a:pt x="208" y="342"/>
                  <a:pt x="207" y="340"/>
                  <a:pt x="206" y="338"/>
                </a:cubicBezTo>
                <a:cubicBezTo>
                  <a:pt x="203" y="332"/>
                  <a:pt x="203" y="332"/>
                  <a:pt x="202" y="331"/>
                </a:cubicBezTo>
                <a:cubicBezTo>
                  <a:pt x="201" y="331"/>
                  <a:pt x="200" y="330"/>
                  <a:pt x="196" y="331"/>
                </a:cubicBezTo>
                <a:cubicBezTo>
                  <a:pt x="194" y="329"/>
                  <a:pt x="194" y="329"/>
                  <a:pt x="194" y="329"/>
                </a:cubicBezTo>
                <a:cubicBezTo>
                  <a:pt x="194" y="331"/>
                  <a:pt x="194" y="331"/>
                  <a:pt x="194" y="331"/>
                </a:cubicBezTo>
                <a:cubicBezTo>
                  <a:pt x="191" y="331"/>
                  <a:pt x="189" y="332"/>
                  <a:pt x="188" y="333"/>
                </a:cubicBezTo>
                <a:cubicBezTo>
                  <a:pt x="188" y="333"/>
                  <a:pt x="188" y="334"/>
                  <a:pt x="186" y="340"/>
                </a:cubicBezTo>
                <a:cubicBezTo>
                  <a:pt x="186" y="342"/>
                  <a:pt x="185" y="345"/>
                  <a:pt x="184" y="347"/>
                </a:cubicBezTo>
                <a:cubicBezTo>
                  <a:pt x="182" y="354"/>
                  <a:pt x="181" y="359"/>
                  <a:pt x="180" y="360"/>
                </a:cubicBezTo>
                <a:cubicBezTo>
                  <a:pt x="179" y="360"/>
                  <a:pt x="175" y="360"/>
                  <a:pt x="174" y="360"/>
                </a:cubicBezTo>
                <a:cubicBezTo>
                  <a:pt x="173" y="359"/>
                  <a:pt x="172" y="354"/>
                  <a:pt x="170" y="347"/>
                </a:cubicBezTo>
                <a:cubicBezTo>
                  <a:pt x="170" y="345"/>
                  <a:pt x="169" y="342"/>
                  <a:pt x="169" y="340"/>
                </a:cubicBezTo>
                <a:cubicBezTo>
                  <a:pt x="167" y="334"/>
                  <a:pt x="167" y="333"/>
                  <a:pt x="167" y="332"/>
                </a:cubicBezTo>
                <a:cubicBezTo>
                  <a:pt x="166" y="332"/>
                  <a:pt x="165" y="331"/>
                  <a:pt x="161" y="331"/>
                </a:cubicBezTo>
                <a:cubicBezTo>
                  <a:pt x="160" y="330"/>
                  <a:pt x="160" y="330"/>
                  <a:pt x="160" y="330"/>
                </a:cubicBezTo>
                <a:cubicBezTo>
                  <a:pt x="159" y="330"/>
                  <a:pt x="159" y="330"/>
                  <a:pt x="159" y="330"/>
                </a:cubicBezTo>
                <a:cubicBezTo>
                  <a:pt x="155" y="329"/>
                  <a:pt x="154" y="330"/>
                  <a:pt x="153" y="331"/>
                </a:cubicBezTo>
                <a:cubicBezTo>
                  <a:pt x="152" y="331"/>
                  <a:pt x="152" y="332"/>
                  <a:pt x="149" y="337"/>
                </a:cubicBezTo>
                <a:cubicBezTo>
                  <a:pt x="148" y="339"/>
                  <a:pt x="147" y="341"/>
                  <a:pt x="146" y="344"/>
                </a:cubicBezTo>
                <a:cubicBezTo>
                  <a:pt x="142" y="350"/>
                  <a:pt x="140" y="354"/>
                  <a:pt x="139" y="355"/>
                </a:cubicBezTo>
                <a:cubicBezTo>
                  <a:pt x="137" y="355"/>
                  <a:pt x="133" y="354"/>
                  <a:pt x="132" y="354"/>
                </a:cubicBezTo>
                <a:cubicBezTo>
                  <a:pt x="132" y="352"/>
                  <a:pt x="132" y="348"/>
                  <a:pt x="132" y="340"/>
                </a:cubicBezTo>
                <a:cubicBezTo>
                  <a:pt x="132" y="338"/>
                  <a:pt x="132" y="335"/>
                  <a:pt x="132" y="333"/>
                </a:cubicBezTo>
                <a:cubicBezTo>
                  <a:pt x="132" y="327"/>
                  <a:pt x="132" y="326"/>
                  <a:pt x="132" y="325"/>
                </a:cubicBezTo>
                <a:cubicBezTo>
                  <a:pt x="131" y="324"/>
                  <a:pt x="129" y="323"/>
                  <a:pt x="126" y="322"/>
                </a:cubicBezTo>
                <a:cubicBezTo>
                  <a:pt x="126" y="321"/>
                  <a:pt x="126" y="321"/>
                  <a:pt x="126" y="321"/>
                </a:cubicBezTo>
                <a:cubicBezTo>
                  <a:pt x="125" y="322"/>
                  <a:pt x="125" y="322"/>
                  <a:pt x="125" y="322"/>
                </a:cubicBezTo>
                <a:cubicBezTo>
                  <a:pt x="121" y="320"/>
                  <a:pt x="120" y="320"/>
                  <a:pt x="119" y="320"/>
                </a:cubicBezTo>
                <a:cubicBezTo>
                  <a:pt x="118" y="321"/>
                  <a:pt x="117" y="322"/>
                  <a:pt x="114" y="326"/>
                </a:cubicBezTo>
                <a:cubicBezTo>
                  <a:pt x="112" y="328"/>
                  <a:pt x="111" y="330"/>
                  <a:pt x="109" y="332"/>
                </a:cubicBezTo>
                <a:cubicBezTo>
                  <a:pt x="104" y="337"/>
                  <a:pt x="100" y="340"/>
                  <a:pt x="99" y="341"/>
                </a:cubicBezTo>
                <a:cubicBezTo>
                  <a:pt x="98" y="341"/>
                  <a:pt x="94" y="339"/>
                  <a:pt x="93" y="338"/>
                </a:cubicBezTo>
                <a:cubicBezTo>
                  <a:pt x="93" y="338"/>
                  <a:pt x="94" y="337"/>
                  <a:pt x="94" y="337"/>
                </a:cubicBezTo>
                <a:cubicBezTo>
                  <a:pt x="94" y="337"/>
                  <a:pt x="94" y="337"/>
                  <a:pt x="94" y="337"/>
                </a:cubicBezTo>
                <a:cubicBezTo>
                  <a:pt x="94" y="334"/>
                  <a:pt x="95" y="330"/>
                  <a:pt x="96" y="325"/>
                </a:cubicBezTo>
                <a:cubicBezTo>
                  <a:pt x="97" y="323"/>
                  <a:pt x="97" y="320"/>
                  <a:pt x="98" y="318"/>
                </a:cubicBezTo>
                <a:cubicBezTo>
                  <a:pt x="99" y="315"/>
                  <a:pt x="100" y="313"/>
                  <a:pt x="100" y="312"/>
                </a:cubicBezTo>
                <a:cubicBezTo>
                  <a:pt x="100" y="311"/>
                  <a:pt x="100" y="311"/>
                  <a:pt x="100" y="310"/>
                </a:cubicBezTo>
                <a:cubicBezTo>
                  <a:pt x="99" y="309"/>
                  <a:pt x="98" y="308"/>
                  <a:pt x="95" y="306"/>
                </a:cubicBezTo>
                <a:cubicBezTo>
                  <a:pt x="94" y="304"/>
                  <a:pt x="94" y="304"/>
                  <a:pt x="94" y="304"/>
                </a:cubicBezTo>
                <a:cubicBezTo>
                  <a:pt x="93" y="305"/>
                  <a:pt x="93" y="305"/>
                  <a:pt x="93" y="305"/>
                </a:cubicBezTo>
                <a:cubicBezTo>
                  <a:pt x="91" y="303"/>
                  <a:pt x="90" y="303"/>
                  <a:pt x="88" y="303"/>
                </a:cubicBezTo>
                <a:cubicBezTo>
                  <a:pt x="87" y="303"/>
                  <a:pt x="87" y="303"/>
                  <a:pt x="82" y="307"/>
                </a:cubicBezTo>
                <a:cubicBezTo>
                  <a:pt x="80" y="308"/>
                  <a:pt x="78" y="310"/>
                  <a:pt x="76" y="311"/>
                </a:cubicBezTo>
                <a:cubicBezTo>
                  <a:pt x="70" y="315"/>
                  <a:pt x="66" y="318"/>
                  <a:pt x="64" y="318"/>
                </a:cubicBezTo>
                <a:cubicBezTo>
                  <a:pt x="63" y="318"/>
                  <a:pt x="60" y="315"/>
                  <a:pt x="59" y="314"/>
                </a:cubicBezTo>
                <a:cubicBezTo>
                  <a:pt x="60" y="313"/>
                  <a:pt x="62" y="308"/>
                  <a:pt x="65" y="302"/>
                </a:cubicBezTo>
                <a:cubicBezTo>
                  <a:pt x="66" y="300"/>
                  <a:pt x="67" y="298"/>
                  <a:pt x="68" y="296"/>
                </a:cubicBezTo>
                <a:cubicBezTo>
                  <a:pt x="71" y="291"/>
                  <a:pt x="72" y="290"/>
                  <a:pt x="72" y="289"/>
                </a:cubicBezTo>
                <a:cubicBezTo>
                  <a:pt x="72" y="289"/>
                  <a:pt x="72" y="289"/>
                  <a:pt x="72" y="289"/>
                </a:cubicBezTo>
                <a:cubicBezTo>
                  <a:pt x="72" y="288"/>
                  <a:pt x="72" y="288"/>
                  <a:pt x="72" y="288"/>
                </a:cubicBezTo>
                <a:cubicBezTo>
                  <a:pt x="72" y="287"/>
                  <a:pt x="71" y="286"/>
                  <a:pt x="68" y="283"/>
                </a:cubicBezTo>
                <a:cubicBezTo>
                  <a:pt x="68" y="282"/>
                  <a:pt x="68" y="282"/>
                  <a:pt x="68" y="282"/>
                </a:cubicBezTo>
                <a:cubicBezTo>
                  <a:pt x="67" y="282"/>
                  <a:pt x="67" y="282"/>
                  <a:pt x="67" y="282"/>
                </a:cubicBezTo>
                <a:cubicBezTo>
                  <a:pt x="65" y="279"/>
                  <a:pt x="63" y="278"/>
                  <a:pt x="62" y="278"/>
                </a:cubicBezTo>
                <a:cubicBezTo>
                  <a:pt x="61" y="278"/>
                  <a:pt x="61" y="279"/>
                  <a:pt x="55" y="281"/>
                </a:cubicBezTo>
                <a:cubicBezTo>
                  <a:pt x="53" y="282"/>
                  <a:pt x="51" y="283"/>
                  <a:pt x="48" y="284"/>
                </a:cubicBezTo>
                <a:cubicBezTo>
                  <a:pt x="42" y="286"/>
                  <a:pt x="37" y="288"/>
                  <a:pt x="36" y="288"/>
                </a:cubicBezTo>
                <a:cubicBezTo>
                  <a:pt x="34" y="287"/>
                  <a:pt x="32" y="284"/>
                  <a:pt x="32" y="283"/>
                </a:cubicBezTo>
                <a:cubicBezTo>
                  <a:pt x="32" y="281"/>
                  <a:pt x="35" y="278"/>
                  <a:pt x="40" y="272"/>
                </a:cubicBezTo>
                <a:cubicBezTo>
                  <a:pt x="42" y="270"/>
                  <a:pt x="43" y="269"/>
                  <a:pt x="45" y="267"/>
                </a:cubicBezTo>
                <a:cubicBezTo>
                  <a:pt x="49" y="262"/>
                  <a:pt x="49" y="262"/>
                  <a:pt x="50" y="260"/>
                </a:cubicBezTo>
                <a:cubicBezTo>
                  <a:pt x="50" y="260"/>
                  <a:pt x="50" y="258"/>
                  <a:pt x="47" y="255"/>
                </a:cubicBezTo>
                <a:cubicBezTo>
                  <a:pt x="48" y="253"/>
                  <a:pt x="48" y="253"/>
                  <a:pt x="48" y="253"/>
                </a:cubicBezTo>
                <a:cubicBezTo>
                  <a:pt x="46" y="253"/>
                  <a:pt x="46" y="253"/>
                  <a:pt x="46" y="253"/>
                </a:cubicBezTo>
                <a:cubicBezTo>
                  <a:pt x="45" y="250"/>
                  <a:pt x="44" y="249"/>
                  <a:pt x="43" y="249"/>
                </a:cubicBezTo>
                <a:cubicBezTo>
                  <a:pt x="42" y="248"/>
                  <a:pt x="41" y="249"/>
                  <a:pt x="36" y="249"/>
                </a:cubicBezTo>
                <a:cubicBezTo>
                  <a:pt x="33" y="250"/>
                  <a:pt x="31" y="250"/>
                  <a:pt x="28" y="251"/>
                </a:cubicBezTo>
                <a:cubicBezTo>
                  <a:pt x="21" y="252"/>
                  <a:pt x="16" y="252"/>
                  <a:pt x="15" y="252"/>
                </a:cubicBezTo>
                <a:cubicBezTo>
                  <a:pt x="14" y="251"/>
                  <a:pt x="12" y="247"/>
                  <a:pt x="12" y="246"/>
                </a:cubicBezTo>
                <a:cubicBezTo>
                  <a:pt x="13" y="245"/>
                  <a:pt x="16" y="242"/>
                  <a:pt x="22" y="237"/>
                </a:cubicBezTo>
                <a:cubicBezTo>
                  <a:pt x="24" y="236"/>
                  <a:pt x="26" y="235"/>
                  <a:pt x="28" y="234"/>
                </a:cubicBezTo>
                <a:cubicBezTo>
                  <a:pt x="33" y="230"/>
                  <a:pt x="34" y="229"/>
                  <a:pt x="35" y="228"/>
                </a:cubicBezTo>
                <a:cubicBezTo>
                  <a:pt x="35" y="228"/>
                  <a:pt x="35" y="228"/>
                  <a:pt x="35" y="228"/>
                </a:cubicBezTo>
                <a:cubicBezTo>
                  <a:pt x="35" y="226"/>
                  <a:pt x="35" y="225"/>
                  <a:pt x="34" y="222"/>
                </a:cubicBezTo>
                <a:cubicBezTo>
                  <a:pt x="34" y="221"/>
                  <a:pt x="34" y="221"/>
                  <a:pt x="34" y="221"/>
                </a:cubicBezTo>
                <a:cubicBezTo>
                  <a:pt x="33" y="220"/>
                  <a:pt x="33" y="220"/>
                  <a:pt x="33" y="220"/>
                </a:cubicBezTo>
                <a:cubicBezTo>
                  <a:pt x="32" y="217"/>
                  <a:pt x="31" y="216"/>
                  <a:pt x="31" y="215"/>
                </a:cubicBezTo>
                <a:cubicBezTo>
                  <a:pt x="30" y="215"/>
                  <a:pt x="29" y="215"/>
                  <a:pt x="23" y="214"/>
                </a:cubicBezTo>
                <a:cubicBezTo>
                  <a:pt x="21" y="214"/>
                  <a:pt x="18" y="214"/>
                  <a:pt x="16" y="214"/>
                </a:cubicBezTo>
                <a:cubicBezTo>
                  <a:pt x="8" y="213"/>
                  <a:pt x="4" y="212"/>
                  <a:pt x="3" y="212"/>
                </a:cubicBezTo>
                <a:cubicBezTo>
                  <a:pt x="2" y="211"/>
                  <a:pt x="1" y="208"/>
                  <a:pt x="1" y="206"/>
                </a:cubicBezTo>
                <a:cubicBezTo>
                  <a:pt x="1" y="206"/>
                  <a:pt x="1" y="205"/>
                  <a:pt x="1" y="205"/>
                </a:cubicBezTo>
                <a:cubicBezTo>
                  <a:pt x="2" y="205"/>
                  <a:pt x="7" y="202"/>
                  <a:pt x="13" y="200"/>
                </a:cubicBezTo>
                <a:cubicBezTo>
                  <a:pt x="16" y="199"/>
                  <a:pt x="18" y="198"/>
                  <a:pt x="20" y="197"/>
                </a:cubicBezTo>
                <a:cubicBezTo>
                  <a:pt x="26" y="195"/>
                  <a:pt x="27" y="195"/>
                  <a:pt x="27" y="194"/>
                </a:cubicBezTo>
                <a:cubicBezTo>
                  <a:pt x="28" y="193"/>
                  <a:pt x="28" y="193"/>
                  <a:pt x="28" y="192"/>
                </a:cubicBezTo>
                <a:cubicBezTo>
                  <a:pt x="28" y="190"/>
                  <a:pt x="28" y="189"/>
                  <a:pt x="28" y="188"/>
                </a:cubicBezTo>
                <a:cubicBezTo>
                  <a:pt x="29" y="186"/>
                  <a:pt x="29" y="186"/>
                  <a:pt x="29" y="186"/>
                </a:cubicBezTo>
                <a:cubicBezTo>
                  <a:pt x="28" y="185"/>
                  <a:pt x="28" y="185"/>
                  <a:pt x="28" y="185"/>
                </a:cubicBezTo>
                <a:cubicBezTo>
                  <a:pt x="28" y="182"/>
                  <a:pt x="27" y="181"/>
                  <a:pt x="26" y="180"/>
                </a:cubicBezTo>
                <a:cubicBezTo>
                  <a:pt x="26" y="179"/>
                  <a:pt x="25" y="179"/>
                  <a:pt x="20" y="177"/>
                </a:cubicBezTo>
                <a:cubicBezTo>
                  <a:pt x="17" y="177"/>
                  <a:pt x="15" y="176"/>
                  <a:pt x="12" y="175"/>
                </a:cubicBezTo>
                <a:cubicBezTo>
                  <a:pt x="5" y="173"/>
                  <a:pt x="1" y="171"/>
                  <a:pt x="0" y="170"/>
                </a:cubicBezTo>
                <a:cubicBezTo>
                  <a:pt x="0" y="170"/>
                  <a:pt x="0" y="168"/>
                  <a:pt x="0" y="166"/>
                </a:cubicBezTo>
                <a:close/>
                <a:moveTo>
                  <a:pt x="287" y="193"/>
                </a:moveTo>
                <a:cubicBezTo>
                  <a:pt x="295" y="134"/>
                  <a:pt x="253" y="79"/>
                  <a:pt x="193" y="72"/>
                </a:cubicBezTo>
                <a:cubicBezTo>
                  <a:pt x="134" y="64"/>
                  <a:pt x="80" y="106"/>
                  <a:pt x="72" y="165"/>
                </a:cubicBezTo>
                <a:cubicBezTo>
                  <a:pt x="64" y="225"/>
                  <a:pt x="106" y="279"/>
                  <a:pt x="166" y="287"/>
                </a:cubicBezTo>
                <a:cubicBezTo>
                  <a:pt x="225" y="295"/>
                  <a:pt x="280" y="253"/>
                  <a:pt x="287" y="193"/>
                </a:cubicBezTo>
                <a:close/>
              </a:path>
            </a:pathLst>
          </a:custGeom>
          <a:solidFill>
            <a:srgbClr val="0070C0">
              <a:alpha val="70000"/>
            </a:srgbClr>
          </a:solidFill>
          <a:ln w="9525">
            <a:noFill/>
            <a:round/>
          </a:ln>
        </p:spPr>
        <p:txBody>
          <a:bodyPr/>
          <a:lstStyle/>
          <a:p>
            <a:pPr marL="0" marR="0" lvl="0" indent="0" defTabSz="914400" eaLnBrk="0" fontAlgn="auto" latinLnBrk="0" hangingPunct="0">
              <a:lnSpc>
                <a:spcPct val="100000"/>
              </a:lnSpc>
              <a:spcBef>
                <a:spcPts val="0"/>
              </a:spcBef>
              <a:spcAft>
                <a:spcPts val="0"/>
              </a:spcAft>
              <a:buClrTx/>
              <a:buSzTx/>
              <a:buFont typeface="Arial" panose="020B0604020202020204" pitchFamily="34" charset="0"/>
              <a:buNone/>
              <a:defRPr/>
            </a:pPr>
            <a:endParaRPr kumimoji="0" lang="zh-CN" altLang="en-US" sz="1800" b="0" i="0" u="none" strike="noStrike" kern="0" cap="none" spc="0" normalizeH="0" baseline="0" noProof="0" dirty="0">
              <a:ln>
                <a:noFill/>
              </a:ln>
              <a:solidFill>
                <a:srgbClr val="000000"/>
              </a:solidFill>
              <a:effectLst/>
              <a:uLnTx/>
              <a:uFillTx/>
              <a:latin typeface="Calibri" panose="020F0502020204030204" charset="0"/>
              <a:ea typeface="微软雅黑" panose="020B0503020204020204" pitchFamily="34" charset="-122"/>
            </a:endParaRPr>
          </a:p>
        </p:txBody>
      </p:sp>
      <p:pic>
        <p:nvPicPr>
          <p:cNvPr id="38" name="Group 15"/>
          <p:cNvPicPr>
            <a:picLocks noChangeArrowheads="1"/>
          </p:cNvPicPr>
          <p:nvPr/>
        </p:nvPicPr>
        <p:blipFill>
          <a:blip r:embed="rId1"/>
          <a:srcRect/>
          <a:stretch>
            <a:fillRect/>
          </a:stretch>
        </p:blipFill>
        <p:spPr bwMode="auto">
          <a:xfrm>
            <a:off x="6031924" y="2633597"/>
            <a:ext cx="371475" cy="579438"/>
          </a:xfrm>
          <a:prstGeom prst="rect">
            <a:avLst/>
          </a:prstGeom>
          <a:solidFill>
            <a:srgbClr val="0070C0">
              <a:alpha val="70000"/>
            </a:srgbClr>
          </a:solidFill>
          <a:ln w="9525">
            <a:noFill/>
            <a:miter lim="800000"/>
            <a:headEnd/>
            <a:tailEnd/>
          </a:ln>
        </p:spPr>
      </p:pic>
      <p:pic>
        <p:nvPicPr>
          <p:cNvPr id="41" name="Group 28"/>
          <p:cNvPicPr>
            <a:picLocks noChangeArrowheads="1"/>
          </p:cNvPicPr>
          <p:nvPr/>
        </p:nvPicPr>
        <p:blipFill>
          <a:blip r:embed="rId2"/>
          <a:srcRect/>
          <a:stretch>
            <a:fillRect/>
          </a:stretch>
        </p:blipFill>
        <p:spPr bwMode="auto">
          <a:xfrm>
            <a:off x="4348222" y="3172077"/>
            <a:ext cx="371475" cy="366713"/>
          </a:xfrm>
          <a:prstGeom prst="rect">
            <a:avLst/>
          </a:prstGeom>
          <a:solidFill>
            <a:srgbClr val="0070C0">
              <a:alpha val="70000"/>
            </a:srgbClr>
          </a:solidFill>
          <a:ln w="9525">
            <a:noFill/>
            <a:miter lim="800000"/>
            <a:headEnd/>
            <a:tailEnd/>
          </a:ln>
        </p:spPr>
      </p:pic>
      <p:grpSp>
        <p:nvGrpSpPr>
          <p:cNvPr id="4" name="组合 3"/>
          <p:cNvGrpSpPr/>
          <p:nvPr/>
        </p:nvGrpSpPr>
        <p:grpSpPr>
          <a:xfrm>
            <a:off x="3719195" y="4100195"/>
            <a:ext cx="1772920" cy="1771650"/>
            <a:chOff x="8254" y="7956"/>
            <a:chExt cx="2792" cy="2790"/>
          </a:xfrm>
        </p:grpSpPr>
        <p:pic>
          <p:nvPicPr>
            <p:cNvPr id="40" name="Group 24"/>
            <p:cNvPicPr>
              <a:picLocks noChangeArrowheads="1"/>
            </p:cNvPicPr>
            <p:nvPr/>
          </p:nvPicPr>
          <p:blipFill>
            <a:blip r:embed="rId3"/>
            <a:srcRect/>
            <a:stretch>
              <a:fillRect/>
            </a:stretch>
          </p:blipFill>
          <p:spPr bwMode="auto">
            <a:xfrm>
              <a:off x="9165" y="8972"/>
              <a:ext cx="970" cy="758"/>
            </a:xfrm>
            <a:prstGeom prst="rect">
              <a:avLst/>
            </a:prstGeom>
            <a:solidFill>
              <a:srgbClr val="0070C0">
                <a:alpha val="70000"/>
              </a:srgbClr>
            </a:solidFill>
            <a:ln w="9525">
              <a:noFill/>
              <a:miter lim="800000"/>
              <a:headEnd/>
              <a:tailEnd/>
            </a:ln>
          </p:spPr>
        </p:pic>
        <p:sp>
          <p:nvSpPr>
            <p:cNvPr id="2" name="Freeform 5"/>
            <p:cNvSpPr>
              <a:spLocks noEditPoints="1"/>
            </p:cNvSpPr>
            <p:nvPr/>
          </p:nvSpPr>
          <p:spPr bwMode="auto">
            <a:xfrm>
              <a:off x="8254" y="7956"/>
              <a:ext cx="2792" cy="2790"/>
            </a:xfrm>
            <a:custGeom>
              <a:avLst/>
              <a:gdLst>
                <a:gd name="T0" fmla="*/ 727864593 w 360"/>
                <a:gd name="T1" fmla="*/ 2147483647 h 360"/>
                <a:gd name="T2" fmla="*/ 436718725 w 360"/>
                <a:gd name="T3" fmla="*/ 2147483647 h 360"/>
                <a:gd name="T4" fmla="*/ 897696309 w 360"/>
                <a:gd name="T5" fmla="*/ 2147483647 h 360"/>
                <a:gd name="T6" fmla="*/ 921960094 w 360"/>
                <a:gd name="T7" fmla="*/ 2147483647 h 360"/>
                <a:gd name="T8" fmla="*/ 1310156329 w 360"/>
                <a:gd name="T9" fmla="*/ 2147483647 h 360"/>
                <a:gd name="T10" fmla="*/ 1431465401 w 360"/>
                <a:gd name="T11" fmla="*/ 1816403847 h 360"/>
                <a:gd name="T12" fmla="*/ 1892442831 w 360"/>
                <a:gd name="T13" fmla="*/ 1598436837 h 360"/>
                <a:gd name="T14" fmla="*/ 2038015688 w 360"/>
                <a:gd name="T15" fmla="*/ 1041405352 h 360"/>
                <a:gd name="T16" fmla="*/ 2147483647 w 360"/>
                <a:gd name="T17" fmla="*/ 1065622815 h 360"/>
                <a:gd name="T18" fmla="*/ 2147483647 w 360"/>
                <a:gd name="T19" fmla="*/ 774998495 h 360"/>
                <a:gd name="T20" fmla="*/ 2147483647 w 360"/>
                <a:gd name="T21" fmla="*/ 629688642 h 360"/>
                <a:gd name="T22" fmla="*/ 2147483647 w 360"/>
                <a:gd name="T23" fmla="*/ 581248794 h 360"/>
                <a:gd name="T24" fmla="*/ 2147483647 w 360"/>
                <a:gd name="T25" fmla="*/ 484374021 h 360"/>
                <a:gd name="T26" fmla="*/ 2147483647 w 360"/>
                <a:gd name="T27" fmla="*/ 508591484 h 360"/>
                <a:gd name="T28" fmla="*/ 2147483647 w 360"/>
                <a:gd name="T29" fmla="*/ 726563569 h 360"/>
                <a:gd name="T30" fmla="*/ 2147483647 w 360"/>
                <a:gd name="T31" fmla="*/ 508591484 h 360"/>
                <a:gd name="T32" fmla="*/ 2147483647 w 360"/>
                <a:gd name="T33" fmla="*/ 920313116 h 360"/>
                <a:gd name="T34" fmla="*/ 2147483647 w 360"/>
                <a:gd name="T35" fmla="*/ 1041405352 h 360"/>
                <a:gd name="T36" fmla="*/ 2147483647 w 360"/>
                <a:gd name="T37" fmla="*/ 1428904753 h 360"/>
                <a:gd name="T38" fmla="*/ 2147483647 w 360"/>
                <a:gd name="T39" fmla="*/ 1671089226 h 360"/>
                <a:gd name="T40" fmla="*/ 2147483647 w 360"/>
                <a:gd name="T41" fmla="*/ 1889061157 h 360"/>
                <a:gd name="T42" fmla="*/ 2147483647 w 360"/>
                <a:gd name="T43" fmla="*/ 2147483647 h 360"/>
                <a:gd name="T44" fmla="*/ 2147483647 w 360"/>
                <a:gd name="T45" fmla="*/ 2147483647 h 360"/>
                <a:gd name="T46" fmla="*/ 2147483647 w 360"/>
                <a:gd name="T47" fmla="*/ 2147483647 h 360"/>
                <a:gd name="T48" fmla="*/ 2147483647 w 360"/>
                <a:gd name="T49" fmla="*/ 2147483647 h 360"/>
                <a:gd name="T50" fmla="*/ 2147483647 w 360"/>
                <a:gd name="T51" fmla="*/ 2147483647 h 360"/>
                <a:gd name="T52" fmla="*/ 2147483647 w 360"/>
                <a:gd name="T53" fmla="*/ 2147483647 h 360"/>
                <a:gd name="T54" fmla="*/ 2147483647 w 360"/>
                <a:gd name="T55" fmla="*/ 2147483647 h 360"/>
                <a:gd name="T56" fmla="*/ 2147483647 w 360"/>
                <a:gd name="T57" fmla="*/ 2147483647 h 360"/>
                <a:gd name="T58" fmla="*/ 2147483647 w 360"/>
                <a:gd name="T59" fmla="*/ 2147483647 h 360"/>
                <a:gd name="T60" fmla="*/ 2147483647 w 360"/>
                <a:gd name="T61" fmla="*/ 2147483647 h 360"/>
                <a:gd name="T62" fmla="*/ 2147483647 w 360"/>
                <a:gd name="T63" fmla="*/ 2147483647 h 360"/>
                <a:gd name="T64" fmla="*/ 2147483647 w 360"/>
                <a:gd name="T65" fmla="*/ 2147483647 h 360"/>
                <a:gd name="T66" fmla="*/ 2147483647 w 360"/>
                <a:gd name="T67" fmla="*/ 2147483647 h 360"/>
                <a:gd name="T68" fmla="*/ 2147483647 w 360"/>
                <a:gd name="T69" fmla="*/ 2147483647 h 360"/>
                <a:gd name="T70" fmla="*/ 2147483647 w 360"/>
                <a:gd name="T71" fmla="*/ 2147483647 h 360"/>
                <a:gd name="T72" fmla="*/ 2147483647 w 360"/>
                <a:gd name="T73" fmla="*/ 2147483647 h 360"/>
                <a:gd name="T74" fmla="*/ 2147483647 w 360"/>
                <a:gd name="T75" fmla="*/ 2147483647 h 360"/>
                <a:gd name="T76" fmla="*/ 2147483647 w 360"/>
                <a:gd name="T77" fmla="*/ 2147483647 h 360"/>
                <a:gd name="T78" fmla="*/ 2147483647 w 360"/>
                <a:gd name="T79" fmla="*/ 2147483647 h 360"/>
                <a:gd name="T80" fmla="*/ 2147483647 w 360"/>
                <a:gd name="T81" fmla="*/ 2147483647 h 360"/>
                <a:gd name="T82" fmla="*/ 2147483647 w 360"/>
                <a:gd name="T83" fmla="*/ 2147483647 h 360"/>
                <a:gd name="T84" fmla="*/ 2147483647 w 360"/>
                <a:gd name="T85" fmla="*/ 2147483647 h 360"/>
                <a:gd name="T86" fmla="*/ 2147483647 w 360"/>
                <a:gd name="T87" fmla="*/ 2147483647 h 360"/>
                <a:gd name="T88" fmla="*/ 2147483647 w 360"/>
                <a:gd name="T89" fmla="*/ 2147483647 h 360"/>
                <a:gd name="T90" fmla="*/ 2147483647 w 360"/>
                <a:gd name="T91" fmla="*/ 2147483647 h 360"/>
                <a:gd name="T92" fmla="*/ 2135065902 w 360"/>
                <a:gd name="T93" fmla="*/ 2147483647 h 360"/>
                <a:gd name="T94" fmla="*/ 1649824687 w 360"/>
                <a:gd name="T95" fmla="*/ 2147483647 h 360"/>
                <a:gd name="T96" fmla="*/ 1625560902 w 360"/>
                <a:gd name="T97" fmla="*/ 2147483647 h 360"/>
                <a:gd name="T98" fmla="*/ 970482738 w 360"/>
                <a:gd name="T99" fmla="*/ 2147483647 h 360"/>
                <a:gd name="T100" fmla="*/ 1043269166 w 360"/>
                <a:gd name="T101" fmla="*/ 2147483647 h 360"/>
                <a:gd name="T102" fmla="*/ 679337024 w 360"/>
                <a:gd name="T103" fmla="*/ 2147483647 h 360"/>
                <a:gd name="T104" fmla="*/ 752123452 w 360"/>
                <a:gd name="T105" fmla="*/ 2147483647 h 360"/>
                <a:gd name="T106" fmla="*/ 315409576 w 360"/>
                <a:gd name="T107" fmla="*/ 2147483647 h 360"/>
                <a:gd name="T108" fmla="*/ 679337024 w 360"/>
                <a:gd name="T109" fmla="*/ 2147483647 h 360"/>
                <a:gd name="T110" fmla="*/ 2147483647 w 360"/>
                <a:gd name="T111" fmla="*/ 2147483647 h 36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360"/>
                <a:gd name="T169" fmla="*/ 0 h 360"/>
                <a:gd name="T170" fmla="*/ 360 w 360"/>
                <a:gd name="T171" fmla="*/ 360 h 36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360" h="360">
                  <a:moveTo>
                    <a:pt x="0" y="166"/>
                  </a:moveTo>
                  <a:cubicBezTo>
                    <a:pt x="0" y="165"/>
                    <a:pt x="0" y="164"/>
                    <a:pt x="0" y="164"/>
                  </a:cubicBezTo>
                  <a:cubicBezTo>
                    <a:pt x="1" y="163"/>
                    <a:pt x="6" y="162"/>
                    <a:pt x="13" y="161"/>
                  </a:cubicBezTo>
                  <a:cubicBezTo>
                    <a:pt x="16" y="161"/>
                    <a:pt x="18" y="160"/>
                    <a:pt x="20" y="160"/>
                  </a:cubicBezTo>
                  <a:cubicBezTo>
                    <a:pt x="27" y="159"/>
                    <a:pt x="28" y="159"/>
                    <a:pt x="28" y="158"/>
                  </a:cubicBezTo>
                  <a:cubicBezTo>
                    <a:pt x="29" y="157"/>
                    <a:pt x="30" y="156"/>
                    <a:pt x="30" y="152"/>
                  </a:cubicBezTo>
                  <a:cubicBezTo>
                    <a:pt x="30" y="152"/>
                    <a:pt x="30" y="152"/>
                    <a:pt x="30" y="152"/>
                  </a:cubicBezTo>
                  <a:cubicBezTo>
                    <a:pt x="30" y="152"/>
                    <a:pt x="30" y="152"/>
                    <a:pt x="30" y="152"/>
                  </a:cubicBezTo>
                  <a:cubicBezTo>
                    <a:pt x="31" y="151"/>
                    <a:pt x="31" y="150"/>
                    <a:pt x="31" y="148"/>
                  </a:cubicBezTo>
                  <a:cubicBezTo>
                    <a:pt x="31" y="147"/>
                    <a:pt x="31" y="146"/>
                    <a:pt x="31" y="145"/>
                  </a:cubicBezTo>
                  <a:cubicBezTo>
                    <a:pt x="30" y="144"/>
                    <a:pt x="29" y="143"/>
                    <a:pt x="24" y="141"/>
                  </a:cubicBezTo>
                  <a:cubicBezTo>
                    <a:pt x="22" y="139"/>
                    <a:pt x="20" y="138"/>
                    <a:pt x="18" y="137"/>
                  </a:cubicBezTo>
                  <a:cubicBezTo>
                    <a:pt x="12" y="133"/>
                    <a:pt x="8" y="130"/>
                    <a:pt x="7" y="129"/>
                  </a:cubicBezTo>
                  <a:cubicBezTo>
                    <a:pt x="7" y="129"/>
                    <a:pt x="7" y="129"/>
                    <a:pt x="7" y="128"/>
                  </a:cubicBezTo>
                  <a:cubicBezTo>
                    <a:pt x="7" y="126"/>
                    <a:pt x="8" y="123"/>
                    <a:pt x="9" y="123"/>
                  </a:cubicBezTo>
                  <a:cubicBezTo>
                    <a:pt x="10" y="123"/>
                    <a:pt x="15" y="122"/>
                    <a:pt x="22" y="123"/>
                  </a:cubicBezTo>
                  <a:cubicBezTo>
                    <a:pt x="25" y="123"/>
                    <a:pt x="27" y="124"/>
                    <a:pt x="29" y="124"/>
                  </a:cubicBezTo>
                  <a:cubicBezTo>
                    <a:pt x="36" y="124"/>
                    <a:pt x="36" y="124"/>
                    <a:pt x="37" y="124"/>
                  </a:cubicBezTo>
                  <a:cubicBezTo>
                    <a:pt x="38" y="123"/>
                    <a:pt x="39" y="122"/>
                    <a:pt x="41" y="119"/>
                  </a:cubicBezTo>
                  <a:cubicBezTo>
                    <a:pt x="41" y="119"/>
                    <a:pt x="41" y="119"/>
                    <a:pt x="41" y="119"/>
                  </a:cubicBezTo>
                  <a:cubicBezTo>
                    <a:pt x="41" y="118"/>
                    <a:pt x="41" y="118"/>
                    <a:pt x="41" y="118"/>
                  </a:cubicBezTo>
                  <a:cubicBezTo>
                    <a:pt x="42" y="116"/>
                    <a:pt x="43" y="114"/>
                    <a:pt x="43" y="113"/>
                  </a:cubicBezTo>
                  <a:cubicBezTo>
                    <a:pt x="43" y="113"/>
                    <a:pt x="43" y="112"/>
                    <a:pt x="43" y="111"/>
                  </a:cubicBezTo>
                  <a:cubicBezTo>
                    <a:pt x="42" y="111"/>
                    <a:pt x="42" y="110"/>
                    <a:pt x="38" y="106"/>
                  </a:cubicBezTo>
                  <a:cubicBezTo>
                    <a:pt x="36" y="104"/>
                    <a:pt x="34" y="103"/>
                    <a:pt x="32" y="101"/>
                  </a:cubicBezTo>
                  <a:cubicBezTo>
                    <a:pt x="27" y="95"/>
                    <a:pt x="24" y="92"/>
                    <a:pt x="23" y="91"/>
                  </a:cubicBezTo>
                  <a:cubicBezTo>
                    <a:pt x="24" y="89"/>
                    <a:pt x="26" y="86"/>
                    <a:pt x="27" y="85"/>
                  </a:cubicBezTo>
                  <a:cubicBezTo>
                    <a:pt x="28" y="85"/>
                    <a:pt x="32" y="86"/>
                    <a:pt x="40" y="88"/>
                  </a:cubicBezTo>
                  <a:cubicBezTo>
                    <a:pt x="42" y="89"/>
                    <a:pt x="44" y="90"/>
                    <a:pt x="46" y="91"/>
                  </a:cubicBezTo>
                  <a:cubicBezTo>
                    <a:pt x="52" y="93"/>
                    <a:pt x="53" y="93"/>
                    <a:pt x="54" y="93"/>
                  </a:cubicBezTo>
                  <a:cubicBezTo>
                    <a:pt x="55" y="92"/>
                    <a:pt x="56" y="92"/>
                    <a:pt x="58" y="88"/>
                  </a:cubicBezTo>
                  <a:cubicBezTo>
                    <a:pt x="59" y="88"/>
                    <a:pt x="59" y="88"/>
                    <a:pt x="59" y="88"/>
                  </a:cubicBezTo>
                  <a:cubicBezTo>
                    <a:pt x="59" y="88"/>
                    <a:pt x="59" y="88"/>
                    <a:pt x="59" y="88"/>
                  </a:cubicBezTo>
                  <a:cubicBezTo>
                    <a:pt x="62" y="84"/>
                    <a:pt x="62" y="83"/>
                    <a:pt x="62" y="83"/>
                  </a:cubicBezTo>
                  <a:cubicBezTo>
                    <a:pt x="62" y="82"/>
                    <a:pt x="62" y="82"/>
                    <a:pt x="62" y="82"/>
                  </a:cubicBezTo>
                  <a:cubicBezTo>
                    <a:pt x="62" y="81"/>
                    <a:pt x="62" y="80"/>
                    <a:pt x="59" y="75"/>
                  </a:cubicBezTo>
                  <a:cubicBezTo>
                    <a:pt x="57" y="73"/>
                    <a:pt x="56" y="71"/>
                    <a:pt x="54" y="69"/>
                  </a:cubicBezTo>
                  <a:cubicBezTo>
                    <a:pt x="51" y="63"/>
                    <a:pt x="49" y="58"/>
                    <a:pt x="48" y="57"/>
                  </a:cubicBezTo>
                  <a:cubicBezTo>
                    <a:pt x="49" y="56"/>
                    <a:pt x="52" y="53"/>
                    <a:pt x="53" y="52"/>
                  </a:cubicBezTo>
                  <a:cubicBezTo>
                    <a:pt x="54" y="53"/>
                    <a:pt x="58" y="55"/>
                    <a:pt x="64" y="59"/>
                  </a:cubicBezTo>
                  <a:cubicBezTo>
                    <a:pt x="67" y="60"/>
                    <a:pt x="69" y="61"/>
                    <a:pt x="70" y="62"/>
                  </a:cubicBezTo>
                  <a:cubicBezTo>
                    <a:pt x="76" y="66"/>
                    <a:pt x="77" y="66"/>
                    <a:pt x="78" y="66"/>
                  </a:cubicBezTo>
                  <a:cubicBezTo>
                    <a:pt x="79" y="66"/>
                    <a:pt x="80" y="65"/>
                    <a:pt x="83" y="63"/>
                  </a:cubicBezTo>
                  <a:cubicBezTo>
                    <a:pt x="84" y="63"/>
                    <a:pt x="84" y="63"/>
                    <a:pt x="84" y="63"/>
                  </a:cubicBezTo>
                  <a:cubicBezTo>
                    <a:pt x="84" y="62"/>
                    <a:pt x="84" y="62"/>
                    <a:pt x="84" y="62"/>
                  </a:cubicBezTo>
                  <a:cubicBezTo>
                    <a:pt x="87" y="60"/>
                    <a:pt x="88" y="59"/>
                    <a:pt x="88" y="57"/>
                  </a:cubicBezTo>
                  <a:cubicBezTo>
                    <a:pt x="88" y="56"/>
                    <a:pt x="88" y="56"/>
                    <a:pt x="86" y="50"/>
                  </a:cubicBezTo>
                  <a:cubicBezTo>
                    <a:pt x="85" y="48"/>
                    <a:pt x="84" y="46"/>
                    <a:pt x="84" y="43"/>
                  </a:cubicBezTo>
                  <a:cubicBezTo>
                    <a:pt x="81" y="36"/>
                    <a:pt x="80" y="31"/>
                    <a:pt x="80" y="30"/>
                  </a:cubicBezTo>
                  <a:cubicBezTo>
                    <a:pt x="81" y="29"/>
                    <a:pt x="84" y="27"/>
                    <a:pt x="86" y="27"/>
                  </a:cubicBezTo>
                  <a:cubicBezTo>
                    <a:pt x="87" y="27"/>
                    <a:pt x="90" y="30"/>
                    <a:pt x="96" y="35"/>
                  </a:cubicBezTo>
                  <a:cubicBezTo>
                    <a:pt x="97" y="37"/>
                    <a:pt x="99" y="39"/>
                    <a:pt x="100" y="40"/>
                  </a:cubicBezTo>
                  <a:cubicBezTo>
                    <a:pt x="105" y="45"/>
                    <a:pt x="106" y="45"/>
                    <a:pt x="107" y="46"/>
                  </a:cubicBezTo>
                  <a:cubicBezTo>
                    <a:pt x="108" y="46"/>
                    <a:pt x="109" y="46"/>
                    <a:pt x="112" y="44"/>
                  </a:cubicBezTo>
                  <a:cubicBezTo>
                    <a:pt x="114" y="44"/>
                    <a:pt x="114" y="44"/>
                    <a:pt x="114" y="44"/>
                  </a:cubicBezTo>
                  <a:cubicBezTo>
                    <a:pt x="114" y="43"/>
                    <a:pt x="114" y="43"/>
                    <a:pt x="114" y="43"/>
                  </a:cubicBezTo>
                  <a:cubicBezTo>
                    <a:pt x="118" y="42"/>
                    <a:pt x="118" y="40"/>
                    <a:pt x="119" y="40"/>
                  </a:cubicBezTo>
                  <a:cubicBezTo>
                    <a:pt x="119" y="39"/>
                    <a:pt x="119" y="39"/>
                    <a:pt x="119" y="39"/>
                  </a:cubicBezTo>
                  <a:cubicBezTo>
                    <a:pt x="119" y="39"/>
                    <a:pt x="119" y="39"/>
                    <a:pt x="119" y="39"/>
                  </a:cubicBezTo>
                  <a:cubicBezTo>
                    <a:pt x="119" y="38"/>
                    <a:pt x="119" y="36"/>
                    <a:pt x="118" y="32"/>
                  </a:cubicBezTo>
                  <a:cubicBezTo>
                    <a:pt x="118" y="30"/>
                    <a:pt x="118" y="27"/>
                    <a:pt x="118" y="24"/>
                  </a:cubicBezTo>
                  <a:cubicBezTo>
                    <a:pt x="117" y="19"/>
                    <a:pt x="117" y="13"/>
                    <a:pt x="117" y="11"/>
                  </a:cubicBezTo>
                  <a:cubicBezTo>
                    <a:pt x="117" y="11"/>
                    <a:pt x="117" y="11"/>
                    <a:pt x="117" y="11"/>
                  </a:cubicBezTo>
                  <a:cubicBezTo>
                    <a:pt x="118" y="10"/>
                    <a:pt x="122" y="9"/>
                    <a:pt x="124" y="9"/>
                  </a:cubicBezTo>
                  <a:cubicBezTo>
                    <a:pt x="124" y="10"/>
                    <a:pt x="127" y="14"/>
                    <a:pt x="131" y="20"/>
                  </a:cubicBezTo>
                  <a:cubicBezTo>
                    <a:pt x="132" y="22"/>
                    <a:pt x="134" y="24"/>
                    <a:pt x="135" y="26"/>
                  </a:cubicBezTo>
                  <a:cubicBezTo>
                    <a:pt x="138" y="31"/>
                    <a:pt x="139" y="32"/>
                    <a:pt x="140" y="32"/>
                  </a:cubicBezTo>
                  <a:cubicBezTo>
                    <a:pt x="140" y="33"/>
                    <a:pt x="142" y="33"/>
                    <a:pt x="146" y="32"/>
                  </a:cubicBezTo>
                  <a:cubicBezTo>
                    <a:pt x="148" y="33"/>
                    <a:pt x="148" y="33"/>
                    <a:pt x="148" y="33"/>
                  </a:cubicBezTo>
                  <a:cubicBezTo>
                    <a:pt x="148" y="32"/>
                    <a:pt x="148" y="32"/>
                    <a:pt x="148" y="32"/>
                  </a:cubicBezTo>
                  <a:cubicBezTo>
                    <a:pt x="150" y="31"/>
                    <a:pt x="152" y="30"/>
                    <a:pt x="153" y="29"/>
                  </a:cubicBezTo>
                  <a:cubicBezTo>
                    <a:pt x="153" y="29"/>
                    <a:pt x="153" y="28"/>
                    <a:pt x="154" y="24"/>
                  </a:cubicBezTo>
                  <a:cubicBezTo>
                    <a:pt x="154" y="20"/>
                    <a:pt x="154" y="20"/>
                    <a:pt x="154" y="20"/>
                  </a:cubicBezTo>
                  <a:cubicBezTo>
                    <a:pt x="155" y="18"/>
                    <a:pt x="155" y="16"/>
                    <a:pt x="155" y="14"/>
                  </a:cubicBezTo>
                  <a:cubicBezTo>
                    <a:pt x="156" y="7"/>
                    <a:pt x="157" y="3"/>
                    <a:pt x="158" y="1"/>
                  </a:cubicBezTo>
                  <a:cubicBezTo>
                    <a:pt x="159" y="1"/>
                    <a:pt x="163" y="0"/>
                    <a:pt x="164" y="1"/>
                  </a:cubicBezTo>
                  <a:cubicBezTo>
                    <a:pt x="165" y="2"/>
                    <a:pt x="167" y="6"/>
                    <a:pt x="169" y="13"/>
                  </a:cubicBezTo>
                  <a:cubicBezTo>
                    <a:pt x="170" y="15"/>
                    <a:pt x="171" y="18"/>
                    <a:pt x="172" y="20"/>
                  </a:cubicBezTo>
                  <a:cubicBezTo>
                    <a:pt x="173" y="26"/>
                    <a:pt x="174" y="27"/>
                    <a:pt x="175" y="27"/>
                  </a:cubicBezTo>
                  <a:cubicBezTo>
                    <a:pt x="175" y="28"/>
                    <a:pt x="177" y="28"/>
                    <a:pt x="181" y="28"/>
                  </a:cubicBezTo>
                  <a:cubicBezTo>
                    <a:pt x="181" y="29"/>
                    <a:pt x="181" y="29"/>
                    <a:pt x="181" y="29"/>
                  </a:cubicBezTo>
                  <a:cubicBezTo>
                    <a:pt x="182" y="28"/>
                    <a:pt x="182" y="28"/>
                    <a:pt x="182" y="28"/>
                  </a:cubicBezTo>
                  <a:cubicBezTo>
                    <a:pt x="187" y="29"/>
                    <a:pt x="188" y="28"/>
                    <a:pt x="188" y="27"/>
                  </a:cubicBezTo>
                  <a:cubicBezTo>
                    <a:pt x="189" y="27"/>
                    <a:pt x="189" y="26"/>
                    <a:pt x="191" y="21"/>
                  </a:cubicBezTo>
                  <a:cubicBezTo>
                    <a:pt x="192" y="18"/>
                    <a:pt x="193" y="16"/>
                    <a:pt x="194" y="13"/>
                  </a:cubicBezTo>
                  <a:cubicBezTo>
                    <a:pt x="197" y="7"/>
                    <a:pt x="199" y="2"/>
                    <a:pt x="200" y="1"/>
                  </a:cubicBezTo>
                  <a:cubicBezTo>
                    <a:pt x="201" y="1"/>
                    <a:pt x="205" y="1"/>
                    <a:pt x="206" y="2"/>
                  </a:cubicBezTo>
                  <a:cubicBezTo>
                    <a:pt x="207" y="3"/>
                    <a:pt x="207" y="8"/>
                    <a:pt x="208" y="15"/>
                  </a:cubicBezTo>
                  <a:cubicBezTo>
                    <a:pt x="208" y="18"/>
                    <a:pt x="209" y="20"/>
                    <a:pt x="209" y="22"/>
                  </a:cubicBezTo>
                  <a:cubicBezTo>
                    <a:pt x="209" y="29"/>
                    <a:pt x="209" y="30"/>
                    <a:pt x="210" y="30"/>
                  </a:cubicBezTo>
                  <a:cubicBezTo>
                    <a:pt x="211" y="31"/>
                    <a:pt x="212" y="32"/>
                    <a:pt x="216" y="33"/>
                  </a:cubicBezTo>
                  <a:cubicBezTo>
                    <a:pt x="216" y="33"/>
                    <a:pt x="216" y="33"/>
                    <a:pt x="216" y="33"/>
                  </a:cubicBezTo>
                  <a:cubicBezTo>
                    <a:pt x="217" y="33"/>
                    <a:pt x="217" y="33"/>
                    <a:pt x="217" y="33"/>
                  </a:cubicBezTo>
                  <a:cubicBezTo>
                    <a:pt x="221" y="34"/>
                    <a:pt x="222" y="34"/>
                    <a:pt x="223" y="33"/>
                  </a:cubicBezTo>
                  <a:cubicBezTo>
                    <a:pt x="224" y="33"/>
                    <a:pt x="225" y="32"/>
                    <a:pt x="228" y="28"/>
                  </a:cubicBezTo>
                  <a:cubicBezTo>
                    <a:pt x="229" y="26"/>
                    <a:pt x="230" y="23"/>
                    <a:pt x="232" y="21"/>
                  </a:cubicBezTo>
                  <a:cubicBezTo>
                    <a:pt x="236" y="15"/>
                    <a:pt x="239" y="12"/>
                    <a:pt x="240" y="11"/>
                  </a:cubicBezTo>
                  <a:cubicBezTo>
                    <a:pt x="242" y="11"/>
                    <a:pt x="246" y="12"/>
                    <a:pt x="247" y="13"/>
                  </a:cubicBezTo>
                  <a:cubicBezTo>
                    <a:pt x="247" y="14"/>
                    <a:pt x="247" y="18"/>
                    <a:pt x="246" y="24"/>
                  </a:cubicBezTo>
                  <a:cubicBezTo>
                    <a:pt x="246" y="25"/>
                    <a:pt x="245" y="26"/>
                    <a:pt x="245" y="26"/>
                  </a:cubicBezTo>
                  <a:cubicBezTo>
                    <a:pt x="245" y="29"/>
                    <a:pt x="245" y="31"/>
                    <a:pt x="244" y="33"/>
                  </a:cubicBezTo>
                  <a:cubicBezTo>
                    <a:pt x="244" y="35"/>
                    <a:pt x="244" y="37"/>
                    <a:pt x="244" y="38"/>
                  </a:cubicBezTo>
                  <a:cubicBezTo>
                    <a:pt x="243" y="40"/>
                    <a:pt x="243" y="41"/>
                    <a:pt x="244" y="41"/>
                  </a:cubicBezTo>
                  <a:cubicBezTo>
                    <a:pt x="244" y="42"/>
                    <a:pt x="245" y="43"/>
                    <a:pt x="249" y="45"/>
                  </a:cubicBezTo>
                  <a:cubicBezTo>
                    <a:pt x="249" y="47"/>
                    <a:pt x="249" y="47"/>
                    <a:pt x="249" y="47"/>
                  </a:cubicBezTo>
                  <a:cubicBezTo>
                    <a:pt x="250" y="46"/>
                    <a:pt x="250" y="46"/>
                    <a:pt x="250" y="46"/>
                  </a:cubicBezTo>
                  <a:cubicBezTo>
                    <a:pt x="253" y="48"/>
                    <a:pt x="255" y="48"/>
                    <a:pt x="256" y="47"/>
                  </a:cubicBezTo>
                  <a:cubicBezTo>
                    <a:pt x="257" y="47"/>
                    <a:pt x="257" y="47"/>
                    <a:pt x="261" y="43"/>
                  </a:cubicBezTo>
                  <a:cubicBezTo>
                    <a:pt x="263" y="41"/>
                    <a:pt x="265" y="39"/>
                    <a:pt x="267" y="38"/>
                  </a:cubicBezTo>
                  <a:cubicBezTo>
                    <a:pt x="273" y="33"/>
                    <a:pt x="276" y="30"/>
                    <a:pt x="278" y="29"/>
                  </a:cubicBezTo>
                  <a:cubicBezTo>
                    <a:pt x="279" y="30"/>
                    <a:pt x="283" y="32"/>
                    <a:pt x="283" y="33"/>
                  </a:cubicBezTo>
                  <a:cubicBezTo>
                    <a:pt x="283" y="35"/>
                    <a:pt x="281" y="40"/>
                    <a:pt x="279" y="46"/>
                  </a:cubicBezTo>
                  <a:cubicBezTo>
                    <a:pt x="278" y="48"/>
                    <a:pt x="277" y="50"/>
                    <a:pt x="276" y="52"/>
                  </a:cubicBezTo>
                  <a:cubicBezTo>
                    <a:pt x="275" y="56"/>
                    <a:pt x="274" y="58"/>
                    <a:pt x="274" y="59"/>
                  </a:cubicBezTo>
                  <a:cubicBezTo>
                    <a:pt x="274" y="59"/>
                    <a:pt x="274" y="59"/>
                    <a:pt x="274" y="59"/>
                  </a:cubicBezTo>
                  <a:cubicBezTo>
                    <a:pt x="274" y="60"/>
                    <a:pt x="274" y="60"/>
                    <a:pt x="274" y="60"/>
                  </a:cubicBezTo>
                  <a:cubicBezTo>
                    <a:pt x="274" y="61"/>
                    <a:pt x="275" y="62"/>
                    <a:pt x="278" y="64"/>
                  </a:cubicBezTo>
                  <a:cubicBezTo>
                    <a:pt x="278" y="66"/>
                    <a:pt x="278" y="66"/>
                    <a:pt x="278" y="66"/>
                  </a:cubicBezTo>
                  <a:cubicBezTo>
                    <a:pt x="279" y="66"/>
                    <a:pt x="279" y="66"/>
                    <a:pt x="279" y="66"/>
                  </a:cubicBezTo>
                  <a:cubicBezTo>
                    <a:pt x="282" y="68"/>
                    <a:pt x="283" y="69"/>
                    <a:pt x="284" y="69"/>
                  </a:cubicBezTo>
                  <a:cubicBezTo>
                    <a:pt x="285" y="69"/>
                    <a:pt x="286" y="68"/>
                    <a:pt x="291" y="65"/>
                  </a:cubicBezTo>
                  <a:cubicBezTo>
                    <a:pt x="293" y="64"/>
                    <a:pt x="295" y="63"/>
                    <a:pt x="298" y="62"/>
                  </a:cubicBezTo>
                  <a:cubicBezTo>
                    <a:pt x="304" y="58"/>
                    <a:pt x="308" y="56"/>
                    <a:pt x="310" y="56"/>
                  </a:cubicBezTo>
                  <a:cubicBezTo>
                    <a:pt x="311" y="57"/>
                    <a:pt x="314" y="60"/>
                    <a:pt x="314" y="61"/>
                  </a:cubicBezTo>
                  <a:cubicBezTo>
                    <a:pt x="314" y="62"/>
                    <a:pt x="312" y="66"/>
                    <a:pt x="307" y="72"/>
                  </a:cubicBezTo>
                  <a:cubicBezTo>
                    <a:pt x="306" y="74"/>
                    <a:pt x="305" y="76"/>
                    <a:pt x="303" y="78"/>
                  </a:cubicBezTo>
                  <a:cubicBezTo>
                    <a:pt x="300" y="83"/>
                    <a:pt x="299" y="84"/>
                    <a:pt x="299" y="85"/>
                  </a:cubicBezTo>
                  <a:cubicBezTo>
                    <a:pt x="299" y="85"/>
                    <a:pt x="299" y="85"/>
                    <a:pt x="299" y="85"/>
                  </a:cubicBezTo>
                  <a:cubicBezTo>
                    <a:pt x="299" y="85"/>
                    <a:pt x="299" y="85"/>
                    <a:pt x="299" y="85"/>
                  </a:cubicBezTo>
                  <a:cubicBezTo>
                    <a:pt x="299" y="86"/>
                    <a:pt x="300" y="88"/>
                    <a:pt x="302" y="90"/>
                  </a:cubicBezTo>
                  <a:cubicBezTo>
                    <a:pt x="302" y="93"/>
                    <a:pt x="302" y="93"/>
                    <a:pt x="302" y="93"/>
                  </a:cubicBezTo>
                  <a:cubicBezTo>
                    <a:pt x="303" y="92"/>
                    <a:pt x="303" y="92"/>
                    <a:pt x="303" y="92"/>
                  </a:cubicBezTo>
                  <a:cubicBezTo>
                    <a:pt x="305" y="95"/>
                    <a:pt x="306" y="96"/>
                    <a:pt x="307" y="96"/>
                  </a:cubicBezTo>
                  <a:cubicBezTo>
                    <a:pt x="308" y="96"/>
                    <a:pt x="309" y="96"/>
                    <a:pt x="314" y="94"/>
                  </a:cubicBezTo>
                  <a:cubicBezTo>
                    <a:pt x="317" y="94"/>
                    <a:pt x="319" y="93"/>
                    <a:pt x="322" y="92"/>
                  </a:cubicBezTo>
                  <a:cubicBezTo>
                    <a:pt x="329" y="90"/>
                    <a:pt x="334" y="89"/>
                    <a:pt x="335" y="89"/>
                  </a:cubicBezTo>
                  <a:cubicBezTo>
                    <a:pt x="336" y="90"/>
                    <a:pt x="338" y="94"/>
                    <a:pt x="338" y="95"/>
                  </a:cubicBezTo>
                  <a:cubicBezTo>
                    <a:pt x="337" y="96"/>
                    <a:pt x="335" y="99"/>
                    <a:pt x="329" y="105"/>
                  </a:cubicBezTo>
                  <a:cubicBezTo>
                    <a:pt x="327" y="106"/>
                    <a:pt x="325" y="108"/>
                    <a:pt x="324" y="109"/>
                  </a:cubicBezTo>
                  <a:cubicBezTo>
                    <a:pt x="319" y="113"/>
                    <a:pt x="318" y="114"/>
                    <a:pt x="318" y="115"/>
                  </a:cubicBezTo>
                  <a:cubicBezTo>
                    <a:pt x="318" y="115"/>
                    <a:pt x="318" y="115"/>
                    <a:pt x="318" y="115"/>
                  </a:cubicBezTo>
                  <a:cubicBezTo>
                    <a:pt x="318" y="117"/>
                    <a:pt x="318" y="118"/>
                    <a:pt x="319" y="121"/>
                  </a:cubicBezTo>
                  <a:cubicBezTo>
                    <a:pt x="319" y="123"/>
                    <a:pt x="319" y="123"/>
                    <a:pt x="319" y="123"/>
                  </a:cubicBezTo>
                  <a:cubicBezTo>
                    <a:pt x="320" y="123"/>
                    <a:pt x="320" y="123"/>
                    <a:pt x="320" y="123"/>
                  </a:cubicBezTo>
                  <a:cubicBezTo>
                    <a:pt x="321" y="126"/>
                    <a:pt x="322" y="127"/>
                    <a:pt x="323" y="128"/>
                  </a:cubicBezTo>
                  <a:cubicBezTo>
                    <a:pt x="324" y="128"/>
                    <a:pt x="325" y="128"/>
                    <a:pt x="331" y="128"/>
                  </a:cubicBezTo>
                  <a:cubicBezTo>
                    <a:pt x="333" y="128"/>
                    <a:pt x="336" y="127"/>
                    <a:pt x="338" y="127"/>
                  </a:cubicBezTo>
                  <a:cubicBezTo>
                    <a:pt x="346" y="127"/>
                    <a:pt x="350" y="127"/>
                    <a:pt x="352" y="128"/>
                  </a:cubicBezTo>
                  <a:cubicBezTo>
                    <a:pt x="352" y="129"/>
                    <a:pt x="354" y="132"/>
                    <a:pt x="353" y="134"/>
                  </a:cubicBezTo>
                  <a:cubicBezTo>
                    <a:pt x="353" y="134"/>
                    <a:pt x="353" y="134"/>
                    <a:pt x="353" y="134"/>
                  </a:cubicBezTo>
                  <a:cubicBezTo>
                    <a:pt x="352" y="135"/>
                    <a:pt x="349" y="138"/>
                    <a:pt x="342" y="141"/>
                  </a:cubicBezTo>
                  <a:cubicBezTo>
                    <a:pt x="340" y="142"/>
                    <a:pt x="338" y="143"/>
                    <a:pt x="336" y="144"/>
                  </a:cubicBezTo>
                  <a:cubicBezTo>
                    <a:pt x="330" y="147"/>
                    <a:pt x="329" y="148"/>
                    <a:pt x="329" y="149"/>
                  </a:cubicBezTo>
                  <a:cubicBezTo>
                    <a:pt x="329" y="149"/>
                    <a:pt x="329" y="149"/>
                    <a:pt x="329" y="150"/>
                  </a:cubicBezTo>
                  <a:cubicBezTo>
                    <a:pt x="329" y="151"/>
                    <a:pt x="329" y="153"/>
                    <a:pt x="329" y="155"/>
                  </a:cubicBezTo>
                  <a:cubicBezTo>
                    <a:pt x="328" y="157"/>
                    <a:pt x="328" y="157"/>
                    <a:pt x="328" y="157"/>
                  </a:cubicBezTo>
                  <a:cubicBezTo>
                    <a:pt x="329" y="157"/>
                    <a:pt x="329" y="157"/>
                    <a:pt x="329" y="157"/>
                  </a:cubicBezTo>
                  <a:cubicBezTo>
                    <a:pt x="330" y="160"/>
                    <a:pt x="331" y="162"/>
                    <a:pt x="331" y="162"/>
                  </a:cubicBezTo>
                  <a:cubicBezTo>
                    <a:pt x="332" y="163"/>
                    <a:pt x="333" y="163"/>
                    <a:pt x="339" y="164"/>
                  </a:cubicBezTo>
                  <a:cubicBezTo>
                    <a:pt x="341" y="164"/>
                    <a:pt x="343" y="165"/>
                    <a:pt x="346" y="165"/>
                  </a:cubicBezTo>
                  <a:cubicBezTo>
                    <a:pt x="353" y="167"/>
                    <a:pt x="358" y="168"/>
                    <a:pt x="359" y="169"/>
                  </a:cubicBezTo>
                  <a:cubicBezTo>
                    <a:pt x="359" y="170"/>
                    <a:pt x="360" y="172"/>
                    <a:pt x="360" y="174"/>
                  </a:cubicBezTo>
                  <a:cubicBezTo>
                    <a:pt x="359" y="175"/>
                    <a:pt x="359" y="175"/>
                    <a:pt x="359" y="175"/>
                  </a:cubicBezTo>
                  <a:cubicBezTo>
                    <a:pt x="358" y="176"/>
                    <a:pt x="354" y="178"/>
                    <a:pt x="347" y="180"/>
                  </a:cubicBezTo>
                  <a:cubicBezTo>
                    <a:pt x="344" y="180"/>
                    <a:pt x="342" y="181"/>
                    <a:pt x="340" y="181"/>
                  </a:cubicBezTo>
                  <a:cubicBezTo>
                    <a:pt x="334" y="183"/>
                    <a:pt x="333" y="183"/>
                    <a:pt x="332" y="184"/>
                  </a:cubicBezTo>
                  <a:cubicBezTo>
                    <a:pt x="332" y="185"/>
                    <a:pt x="331" y="186"/>
                    <a:pt x="331" y="187"/>
                  </a:cubicBezTo>
                  <a:cubicBezTo>
                    <a:pt x="331" y="188"/>
                    <a:pt x="331" y="189"/>
                    <a:pt x="331" y="190"/>
                  </a:cubicBezTo>
                  <a:cubicBezTo>
                    <a:pt x="329" y="192"/>
                    <a:pt x="329" y="192"/>
                    <a:pt x="329" y="192"/>
                  </a:cubicBezTo>
                  <a:cubicBezTo>
                    <a:pt x="331" y="192"/>
                    <a:pt x="331" y="192"/>
                    <a:pt x="331" y="192"/>
                  </a:cubicBezTo>
                  <a:cubicBezTo>
                    <a:pt x="330" y="195"/>
                    <a:pt x="331" y="197"/>
                    <a:pt x="331" y="198"/>
                  </a:cubicBezTo>
                  <a:cubicBezTo>
                    <a:pt x="332" y="198"/>
                    <a:pt x="333" y="199"/>
                    <a:pt x="338" y="201"/>
                  </a:cubicBezTo>
                  <a:cubicBezTo>
                    <a:pt x="340" y="202"/>
                    <a:pt x="343" y="203"/>
                    <a:pt x="345" y="204"/>
                  </a:cubicBezTo>
                  <a:cubicBezTo>
                    <a:pt x="352" y="207"/>
                    <a:pt x="356" y="210"/>
                    <a:pt x="357" y="210"/>
                  </a:cubicBezTo>
                  <a:cubicBezTo>
                    <a:pt x="357" y="211"/>
                    <a:pt x="357" y="212"/>
                    <a:pt x="357" y="213"/>
                  </a:cubicBezTo>
                  <a:cubicBezTo>
                    <a:pt x="356" y="215"/>
                    <a:pt x="356" y="217"/>
                    <a:pt x="355" y="217"/>
                  </a:cubicBezTo>
                  <a:cubicBezTo>
                    <a:pt x="354" y="217"/>
                    <a:pt x="350" y="218"/>
                    <a:pt x="342" y="218"/>
                  </a:cubicBezTo>
                  <a:cubicBezTo>
                    <a:pt x="340" y="218"/>
                    <a:pt x="337" y="218"/>
                    <a:pt x="335" y="218"/>
                  </a:cubicBezTo>
                  <a:cubicBezTo>
                    <a:pt x="329" y="218"/>
                    <a:pt x="328" y="219"/>
                    <a:pt x="327" y="219"/>
                  </a:cubicBezTo>
                  <a:cubicBezTo>
                    <a:pt x="326" y="220"/>
                    <a:pt x="325" y="221"/>
                    <a:pt x="325" y="225"/>
                  </a:cubicBezTo>
                  <a:cubicBezTo>
                    <a:pt x="324" y="225"/>
                    <a:pt x="324" y="225"/>
                    <a:pt x="324" y="225"/>
                  </a:cubicBezTo>
                  <a:cubicBezTo>
                    <a:pt x="324" y="225"/>
                    <a:pt x="324" y="225"/>
                    <a:pt x="324" y="225"/>
                  </a:cubicBezTo>
                  <a:cubicBezTo>
                    <a:pt x="324" y="227"/>
                    <a:pt x="323" y="229"/>
                    <a:pt x="323" y="230"/>
                  </a:cubicBezTo>
                  <a:cubicBezTo>
                    <a:pt x="323" y="231"/>
                    <a:pt x="323" y="232"/>
                    <a:pt x="323" y="232"/>
                  </a:cubicBezTo>
                  <a:cubicBezTo>
                    <a:pt x="324" y="233"/>
                    <a:pt x="324" y="234"/>
                    <a:pt x="329" y="237"/>
                  </a:cubicBezTo>
                  <a:cubicBezTo>
                    <a:pt x="331" y="238"/>
                    <a:pt x="333" y="240"/>
                    <a:pt x="335" y="242"/>
                  </a:cubicBezTo>
                  <a:cubicBezTo>
                    <a:pt x="341" y="246"/>
                    <a:pt x="344" y="249"/>
                    <a:pt x="345" y="250"/>
                  </a:cubicBezTo>
                  <a:cubicBezTo>
                    <a:pt x="345" y="251"/>
                    <a:pt x="345" y="251"/>
                    <a:pt x="345" y="251"/>
                  </a:cubicBezTo>
                  <a:cubicBezTo>
                    <a:pt x="345" y="253"/>
                    <a:pt x="343" y="256"/>
                    <a:pt x="342" y="257"/>
                  </a:cubicBezTo>
                  <a:cubicBezTo>
                    <a:pt x="341" y="257"/>
                    <a:pt x="336" y="256"/>
                    <a:pt x="329" y="255"/>
                  </a:cubicBezTo>
                  <a:cubicBezTo>
                    <a:pt x="327" y="254"/>
                    <a:pt x="324" y="254"/>
                    <a:pt x="322" y="253"/>
                  </a:cubicBezTo>
                  <a:cubicBezTo>
                    <a:pt x="316" y="252"/>
                    <a:pt x="315" y="252"/>
                    <a:pt x="314" y="252"/>
                  </a:cubicBezTo>
                  <a:cubicBezTo>
                    <a:pt x="313" y="253"/>
                    <a:pt x="312" y="254"/>
                    <a:pt x="310" y="257"/>
                  </a:cubicBezTo>
                  <a:cubicBezTo>
                    <a:pt x="310" y="257"/>
                    <a:pt x="310" y="257"/>
                    <a:pt x="310" y="257"/>
                  </a:cubicBezTo>
                  <a:cubicBezTo>
                    <a:pt x="310" y="258"/>
                    <a:pt x="310" y="258"/>
                    <a:pt x="310" y="258"/>
                  </a:cubicBezTo>
                  <a:cubicBezTo>
                    <a:pt x="308" y="260"/>
                    <a:pt x="307" y="261"/>
                    <a:pt x="307" y="263"/>
                  </a:cubicBezTo>
                  <a:cubicBezTo>
                    <a:pt x="307" y="263"/>
                    <a:pt x="307" y="264"/>
                    <a:pt x="307" y="264"/>
                  </a:cubicBezTo>
                  <a:cubicBezTo>
                    <a:pt x="308" y="265"/>
                    <a:pt x="308" y="266"/>
                    <a:pt x="312" y="270"/>
                  </a:cubicBezTo>
                  <a:cubicBezTo>
                    <a:pt x="313" y="272"/>
                    <a:pt x="315" y="274"/>
                    <a:pt x="317" y="276"/>
                  </a:cubicBezTo>
                  <a:cubicBezTo>
                    <a:pt x="321" y="282"/>
                    <a:pt x="324" y="286"/>
                    <a:pt x="324" y="287"/>
                  </a:cubicBezTo>
                  <a:cubicBezTo>
                    <a:pt x="324" y="288"/>
                    <a:pt x="321" y="292"/>
                    <a:pt x="320" y="292"/>
                  </a:cubicBezTo>
                  <a:cubicBezTo>
                    <a:pt x="319" y="292"/>
                    <a:pt x="315" y="290"/>
                    <a:pt x="308" y="287"/>
                  </a:cubicBezTo>
                  <a:cubicBezTo>
                    <a:pt x="306" y="286"/>
                    <a:pt x="303" y="285"/>
                    <a:pt x="302" y="284"/>
                  </a:cubicBezTo>
                  <a:cubicBezTo>
                    <a:pt x="296" y="281"/>
                    <a:pt x="295" y="281"/>
                    <a:pt x="294" y="281"/>
                  </a:cubicBezTo>
                  <a:cubicBezTo>
                    <a:pt x="293" y="281"/>
                    <a:pt x="292" y="282"/>
                    <a:pt x="289" y="285"/>
                  </a:cubicBezTo>
                  <a:cubicBezTo>
                    <a:pt x="288" y="285"/>
                    <a:pt x="288" y="285"/>
                    <a:pt x="288" y="285"/>
                  </a:cubicBezTo>
                  <a:cubicBezTo>
                    <a:pt x="288" y="286"/>
                    <a:pt x="288" y="286"/>
                    <a:pt x="288" y="286"/>
                  </a:cubicBezTo>
                  <a:cubicBezTo>
                    <a:pt x="285" y="289"/>
                    <a:pt x="285" y="290"/>
                    <a:pt x="285" y="291"/>
                  </a:cubicBezTo>
                  <a:cubicBezTo>
                    <a:pt x="284" y="291"/>
                    <a:pt x="284" y="291"/>
                    <a:pt x="284" y="291"/>
                  </a:cubicBezTo>
                  <a:cubicBezTo>
                    <a:pt x="285" y="292"/>
                    <a:pt x="285" y="293"/>
                    <a:pt x="287" y="298"/>
                  </a:cubicBezTo>
                  <a:cubicBezTo>
                    <a:pt x="288" y="300"/>
                    <a:pt x="290" y="302"/>
                    <a:pt x="291" y="305"/>
                  </a:cubicBezTo>
                  <a:cubicBezTo>
                    <a:pt x="294" y="311"/>
                    <a:pt x="295" y="316"/>
                    <a:pt x="296" y="317"/>
                  </a:cubicBezTo>
                  <a:cubicBezTo>
                    <a:pt x="295" y="319"/>
                    <a:pt x="292" y="321"/>
                    <a:pt x="290" y="321"/>
                  </a:cubicBezTo>
                  <a:cubicBezTo>
                    <a:pt x="289" y="321"/>
                    <a:pt x="285" y="318"/>
                    <a:pt x="280" y="314"/>
                  </a:cubicBezTo>
                  <a:cubicBezTo>
                    <a:pt x="278" y="312"/>
                    <a:pt x="276" y="311"/>
                    <a:pt x="274" y="310"/>
                  </a:cubicBezTo>
                  <a:cubicBezTo>
                    <a:pt x="269" y="305"/>
                    <a:pt x="268" y="305"/>
                    <a:pt x="267" y="305"/>
                  </a:cubicBezTo>
                  <a:cubicBezTo>
                    <a:pt x="266" y="305"/>
                    <a:pt x="265" y="305"/>
                    <a:pt x="262" y="307"/>
                  </a:cubicBezTo>
                  <a:cubicBezTo>
                    <a:pt x="261" y="307"/>
                    <a:pt x="261" y="307"/>
                    <a:pt x="261" y="307"/>
                  </a:cubicBezTo>
                  <a:cubicBezTo>
                    <a:pt x="260" y="308"/>
                    <a:pt x="260" y="308"/>
                    <a:pt x="260" y="308"/>
                  </a:cubicBezTo>
                  <a:cubicBezTo>
                    <a:pt x="257" y="310"/>
                    <a:pt x="256" y="311"/>
                    <a:pt x="256" y="312"/>
                  </a:cubicBezTo>
                  <a:cubicBezTo>
                    <a:pt x="256" y="312"/>
                    <a:pt x="256" y="312"/>
                    <a:pt x="256" y="312"/>
                  </a:cubicBezTo>
                  <a:cubicBezTo>
                    <a:pt x="256" y="313"/>
                    <a:pt x="256" y="313"/>
                    <a:pt x="256" y="313"/>
                  </a:cubicBezTo>
                  <a:cubicBezTo>
                    <a:pt x="256" y="313"/>
                    <a:pt x="256" y="315"/>
                    <a:pt x="257" y="320"/>
                  </a:cubicBezTo>
                  <a:cubicBezTo>
                    <a:pt x="258" y="322"/>
                    <a:pt x="258" y="325"/>
                    <a:pt x="259" y="327"/>
                  </a:cubicBezTo>
                  <a:cubicBezTo>
                    <a:pt x="260" y="334"/>
                    <a:pt x="261" y="339"/>
                    <a:pt x="261" y="340"/>
                  </a:cubicBezTo>
                  <a:cubicBezTo>
                    <a:pt x="260" y="341"/>
                    <a:pt x="256" y="343"/>
                    <a:pt x="255" y="343"/>
                  </a:cubicBezTo>
                  <a:cubicBezTo>
                    <a:pt x="254" y="343"/>
                    <a:pt x="251" y="339"/>
                    <a:pt x="246" y="333"/>
                  </a:cubicBezTo>
                  <a:cubicBezTo>
                    <a:pt x="244" y="331"/>
                    <a:pt x="243" y="330"/>
                    <a:pt x="242" y="328"/>
                  </a:cubicBezTo>
                  <a:cubicBezTo>
                    <a:pt x="238" y="323"/>
                    <a:pt x="237" y="322"/>
                    <a:pt x="236" y="322"/>
                  </a:cubicBezTo>
                  <a:cubicBezTo>
                    <a:pt x="235" y="322"/>
                    <a:pt x="234" y="322"/>
                    <a:pt x="230" y="323"/>
                  </a:cubicBezTo>
                  <a:cubicBezTo>
                    <a:pt x="229" y="323"/>
                    <a:pt x="229" y="323"/>
                    <a:pt x="229" y="323"/>
                  </a:cubicBezTo>
                  <a:cubicBezTo>
                    <a:pt x="228" y="324"/>
                    <a:pt x="228" y="324"/>
                    <a:pt x="228" y="324"/>
                  </a:cubicBezTo>
                  <a:cubicBezTo>
                    <a:pt x="226" y="324"/>
                    <a:pt x="224" y="325"/>
                    <a:pt x="223" y="326"/>
                  </a:cubicBezTo>
                  <a:cubicBezTo>
                    <a:pt x="223" y="327"/>
                    <a:pt x="223" y="327"/>
                    <a:pt x="223" y="328"/>
                  </a:cubicBezTo>
                  <a:cubicBezTo>
                    <a:pt x="223" y="329"/>
                    <a:pt x="223" y="331"/>
                    <a:pt x="223" y="334"/>
                  </a:cubicBezTo>
                  <a:cubicBezTo>
                    <a:pt x="223" y="336"/>
                    <a:pt x="223" y="339"/>
                    <a:pt x="223" y="342"/>
                  </a:cubicBezTo>
                  <a:cubicBezTo>
                    <a:pt x="223" y="346"/>
                    <a:pt x="222" y="350"/>
                    <a:pt x="222" y="353"/>
                  </a:cubicBezTo>
                  <a:cubicBezTo>
                    <a:pt x="222" y="354"/>
                    <a:pt x="222" y="355"/>
                    <a:pt x="222" y="355"/>
                  </a:cubicBezTo>
                  <a:cubicBezTo>
                    <a:pt x="220" y="356"/>
                    <a:pt x="216" y="357"/>
                    <a:pt x="215" y="356"/>
                  </a:cubicBezTo>
                  <a:cubicBezTo>
                    <a:pt x="214" y="355"/>
                    <a:pt x="212" y="351"/>
                    <a:pt x="209" y="345"/>
                  </a:cubicBezTo>
                  <a:cubicBezTo>
                    <a:pt x="208" y="342"/>
                    <a:pt x="207" y="340"/>
                    <a:pt x="206" y="338"/>
                  </a:cubicBezTo>
                  <a:cubicBezTo>
                    <a:pt x="203" y="332"/>
                    <a:pt x="203" y="332"/>
                    <a:pt x="202" y="331"/>
                  </a:cubicBezTo>
                  <a:cubicBezTo>
                    <a:pt x="201" y="331"/>
                    <a:pt x="200" y="330"/>
                    <a:pt x="196" y="331"/>
                  </a:cubicBezTo>
                  <a:cubicBezTo>
                    <a:pt x="194" y="329"/>
                    <a:pt x="194" y="329"/>
                    <a:pt x="194" y="329"/>
                  </a:cubicBezTo>
                  <a:cubicBezTo>
                    <a:pt x="194" y="331"/>
                    <a:pt x="194" y="331"/>
                    <a:pt x="194" y="331"/>
                  </a:cubicBezTo>
                  <a:cubicBezTo>
                    <a:pt x="191" y="331"/>
                    <a:pt x="189" y="332"/>
                    <a:pt x="188" y="333"/>
                  </a:cubicBezTo>
                  <a:cubicBezTo>
                    <a:pt x="188" y="333"/>
                    <a:pt x="188" y="334"/>
                    <a:pt x="186" y="340"/>
                  </a:cubicBezTo>
                  <a:cubicBezTo>
                    <a:pt x="186" y="342"/>
                    <a:pt x="185" y="345"/>
                    <a:pt x="184" y="347"/>
                  </a:cubicBezTo>
                  <a:cubicBezTo>
                    <a:pt x="182" y="354"/>
                    <a:pt x="181" y="359"/>
                    <a:pt x="180" y="360"/>
                  </a:cubicBezTo>
                  <a:cubicBezTo>
                    <a:pt x="179" y="360"/>
                    <a:pt x="175" y="360"/>
                    <a:pt x="174" y="360"/>
                  </a:cubicBezTo>
                  <a:cubicBezTo>
                    <a:pt x="173" y="359"/>
                    <a:pt x="172" y="354"/>
                    <a:pt x="170" y="347"/>
                  </a:cubicBezTo>
                  <a:cubicBezTo>
                    <a:pt x="170" y="345"/>
                    <a:pt x="169" y="342"/>
                    <a:pt x="169" y="340"/>
                  </a:cubicBezTo>
                  <a:cubicBezTo>
                    <a:pt x="167" y="334"/>
                    <a:pt x="167" y="333"/>
                    <a:pt x="167" y="332"/>
                  </a:cubicBezTo>
                  <a:cubicBezTo>
                    <a:pt x="166" y="332"/>
                    <a:pt x="165" y="331"/>
                    <a:pt x="161" y="331"/>
                  </a:cubicBezTo>
                  <a:cubicBezTo>
                    <a:pt x="160" y="330"/>
                    <a:pt x="160" y="330"/>
                    <a:pt x="160" y="330"/>
                  </a:cubicBezTo>
                  <a:cubicBezTo>
                    <a:pt x="159" y="330"/>
                    <a:pt x="159" y="330"/>
                    <a:pt x="159" y="330"/>
                  </a:cubicBezTo>
                  <a:cubicBezTo>
                    <a:pt x="155" y="329"/>
                    <a:pt x="154" y="330"/>
                    <a:pt x="153" y="331"/>
                  </a:cubicBezTo>
                  <a:cubicBezTo>
                    <a:pt x="152" y="331"/>
                    <a:pt x="152" y="332"/>
                    <a:pt x="149" y="337"/>
                  </a:cubicBezTo>
                  <a:cubicBezTo>
                    <a:pt x="148" y="339"/>
                    <a:pt x="147" y="341"/>
                    <a:pt x="146" y="344"/>
                  </a:cubicBezTo>
                  <a:cubicBezTo>
                    <a:pt x="142" y="350"/>
                    <a:pt x="140" y="354"/>
                    <a:pt x="139" y="355"/>
                  </a:cubicBezTo>
                  <a:cubicBezTo>
                    <a:pt x="137" y="355"/>
                    <a:pt x="133" y="354"/>
                    <a:pt x="132" y="354"/>
                  </a:cubicBezTo>
                  <a:cubicBezTo>
                    <a:pt x="132" y="352"/>
                    <a:pt x="132" y="348"/>
                    <a:pt x="132" y="340"/>
                  </a:cubicBezTo>
                  <a:cubicBezTo>
                    <a:pt x="132" y="338"/>
                    <a:pt x="132" y="335"/>
                    <a:pt x="132" y="333"/>
                  </a:cubicBezTo>
                  <a:cubicBezTo>
                    <a:pt x="132" y="327"/>
                    <a:pt x="132" y="326"/>
                    <a:pt x="132" y="325"/>
                  </a:cubicBezTo>
                  <a:cubicBezTo>
                    <a:pt x="131" y="324"/>
                    <a:pt x="129" y="323"/>
                    <a:pt x="126" y="322"/>
                  </a:cubicBezTo>
                  <a:cubicBezTo>
                    <a:pt x="126" y="321"/>
                    <a:pt x="126" y="321"/>
                    <a:pt x="126" y="321"/>
                  </a:cubicBezTo>
                  <a:cubicBezTo>
                    <a:pt x="125" y="322"/>
                    <a:pt x="125" y="322"/>
                    <a:pt x="125" y="322"/>
                  </a:cubicBezTo>
                  <a:cubicBezTo>
                    <a:pt x="121" y="320"/>
                    <a:pt x="120" y="320"/>
                    <a:pt x="119" y="320"/>
                  </a:cubicBezTo>
                  <a:cubicBezTo>
                    <a:pt x="118" y="321"/>
                    <a:pt x="117" y="322"/>
                    <a:pt x="114" y="326"/>
                  </a:cubicBezTo>
                  <a:cubicBezTo>
                    <a:pt x="112" y="328"/>
                    <a:pt x="111" y="330"/>
                    <a:pt x="109" y="332"/>
                  </a:cubicBezTo>
                  <a:cubicBezTo>
                    <a:pt x="104" y="337"/>
                    <a:pt x="100" y="340"/>
                    <a:pt x="99" y="341"/>
                  </a:cubicBezTo>
                  <a:cubicBezTo>
                    <a:pt x="98" y="341"/>
                    <a:pt x="94" y="339"/>
                    <a:pt x="93" y="338"/>
                  </a:cubicBezTo>
                  <a:cubicBezTo>
                    <a:pt x="93" y="338"/>
                    <a:pt x="94" y="337"/>
                    <a:pt x="94" y="337"/>
                  </a:cubicBezTo>
                  <a:cubicBezTo>
                    <a:pt x="94" y="337"/>
                    <a:pt x="94" y="337"/>
                    <a:pt x="94" y="337"/>
                  </a:cubicBezTo>
                  <a:cubicBezTo>
                    <a:pt x="94" y="334"/>
                    <a:pt x="95" y="330"/>
                    <a:pt x="96" y="325"/>
                  </a:cubicBezTo>
                  <a:cubicBezTo>
                    <a:pt x="97" y="323"/>
                    <a:pt x="97" y="320"/>
                    <a:pt x="98" y="318"/>
                  </a:cubicBezTo>
                  <a:cubicBezTo>
                    <a:pt x="99" y="315"/>
                    <a:pt x="100" y="313"/>
                    <a:pt x="100" y="312"/>
                  </a:cubicBezTo>
                  <a:cubicBezTo>
                    <a:pt x="100" y="311"/>
                    <a:pt x="100" y="311"/>
                    <a:pt x="100" y="310"/>
                  </a:cubicBezTo>
                  <a:cubicBezTo>
                    <a:pt x="99" y="309"/>
                    <a:pt x="98" y="308"/>
                    <a:pt x="95" y="306"/>
                  </a:cubicBezTo>
                  <a:cubicBezTo>
                    <a:pt x="94" y="304"/>
                    <a:pt x="94" y="304"/>
                    <a:pt x="94" y="304"/>
                  </a:cubicBezTo>
                  <a:cubicBezTo>
                    <a:pt x="93" y="305"/>
                    <a:pt x="93" y="305"/>
                    <a:pt x="93" y="305"/>
                  </a:cubicBezTo>
                  <a:cubicBezTo>
                    <a:pt x="91" y="303"/>
                    <a:pt x="90" y="303"/>
                    <a:pt x="88" y="303"/>
                  </a:cubicBezTo>
                  <a:cubicBezTo>
                    <a:pt x="87" y="303"/>
                    <a:pt x="87" y="303"/>
                    <a:pt x="82" y="307"/>
                  </a:cubicBezTo>
                  <a:cubicBezTo>
                    <a:pt x="80" y="308"/>
                    <a:pt x="78" y="310"/>
                    <a:pt x="76" y="311"/>
                  </a:cubicBezTo>
                  <a:cubicBezTo>
                    <a:pt x="70" y="315"/>
                    <a:pt x="66" y="318"/>
                    <a:pt x="64" y="318"/>
                  </a:cubicBezTo>
                  <a:cubicBezTo>
                    <a:pt x="63" y="318"/>
                    <a:pt x="60" y="315"/>
                    <a:pt x="59" y="314"/>
                  </a:cubicBezTo>
                  <a:cubicBezTo>
                    <a:pt x="60" y="313"/>
                    <a:pt x="62" y="308"/>
                    <a:pt x="65" y="302"/>
                  </a:cubicBezTo>
                  <a:cubicBezTo>
                    <a:pt x="66" y="300"/>
                    <a:pt x="67" y="298"/>
                    <a:pt x="68" y="296"/>
                  </a:cubicBezTo>
                  <a:cubicBezTo>
                    <a:pt x="71" y="291"/>
                    <a:pt x="72" y="290"/>
                    <a:pt x="72" y="289"/>
                  </a:cubicBezTo>
                  <a:cubicBezTo>
                    <a:pt x="72" y="289"/>
                    <a:pt x="72" y="289"/>
                    <a:pt x="72" y="289"/>
                  </a:cubicBezTo>
                  <a:cubicBezTo>
                    <a:pt x="72" y="288"/>
                    <a:pt x="72" y="288"/>
                    <a:pt x="72" y="288"/>
                  </a:cubicBezTo>
                  <a:cubicBezTo>
                    <a:pt x="72" y="287"/>
                    <a:pt x="71" y="286"/>
                    <a:pt x="68" y="283"/>
                  </a:cubicBezTo>
                  <a:cubicBezTo>
                    <a:pt x="68" y="282"/>
                    <a:pt x="68" y="282"/>
                    <a:pt x="68" y="282"/>
                  </a:cubicBezTo>
                  <a:cubicBezTo>
                    <a:pt x="67" y="282"/>
                    <a:pt x="67" y="282"/>
                    <a:pt x="67" y="282"/>
                  </a:cubicBezTo>
                  <a:cubicBezTo>
                    <a:pt x="65" y="279"/>
                    <a:pt x="63" y="278"/>
                    <a:pt x="62" y="278"/>
                  </a:cubicBezTo>
                  <a:cubicBezTo>
                    <a:pt x="61" y="278"/>
                    <a:pt x="61" y="279"/>
                    <a:pt x="55" y="281"/>
                  </a:cubicBezTo>
                  <a:cubicBezTo>
                    <a:pt x="53" y="282"/>
                    <a:pt x="51" y="283"/>
                    <a:pt x="48" y="284"/>
                  </a:cubicBezTo>
                  <a:cubicBezTo>
                    <a:pt x="42" y="286"/>
                    <a:pt x="37" y="288"/>
                    <a:pt x="36" y="288"/>
                  </a:cubicBezTo>
                  <a:cubicBezTo>
                    <a:pt x="34" y="287"/>
                    <a:pt x="32" y="284"/>
                    <a:pt x="32" y="283"/>
                  </a:cubicBezTo>
                  <a:cubicBezTo>
                    <a:pt x="32" y="281"/>
                    <a:pt x="35" y="278"/>
                    <a:pt x="40" y="272"/>
                  </a:cubicBezTo>
                  <a:cubicBezTo>
                    <a:pt x="42" y="270"/>
                    <a:pt x="43" y="269"/>
                    <a:pt x="45" y="267"/>
                  </a:cubicBezTo>
                  <a:cubicBezTo>
                    <a:pt x="49" y="262"/>
                    <a:pt x="49" y="262"/>
                    <a:pt x="50" y="260"/>
                  </a:cubicBezTo>
                  <a:cubicBezTo>
                    <a:pt x="50" y="260"/>
                    <a:pt x="50" y="258"/>
                    <a:pt x="47" y="255"/>
                  </a:cubicBezTo>
                  <a:cubicBezTo>
                    <a:pt x="48" y="253"/>
                    <a:pt x="48" y="253"/>
                    <a:pt x="48" y="253"/>
                  </a:cubicBezTo>
                  <a:cubicBezTo>
                    <a:pt x="46" y="253"/>
                    <a:pt x="46" y="253"/>
                    <a:pt x="46" y="253"/>
                  </a:cubicBezTo>
                  <a:cubicBezTo>
                    <a:pt x="45" y="250"/>
                    <a:pt x="44" y="249"/>
                    <a:pt x="43" y="249"/>
                  </a:cubicBezTo>
                  <a:cubicBezTo>
                    <a:pt x="42" y="248"/>
                    <a:pt x="41" y="249"/>
                    <a:pt x="36" y="249"/>
                  </a:cubicBezTo>
                  <a:cubicBezTo>
                    <a:pt x="33" y="250"/>
                    <a:pt x="31" y="250"/>
                    <a:pt x="28" y="251"/>
                  </a:cubicBezTo>
                  <a:cubicBezTo>
                    <a:pt x="21" y="252"/>
                    <a:pt x="16" y="252"/>
                    <a:pt x="15" y="252"/>
                  </a:cubicBezTo>
                  <a:cubicBezTo>
                    <a:pt x="14" y="251"/>
                    <a:pt x="12" y="247"/>
                    <a:pt x="12" y="246"/>
                  </a:cubicBezTo>
                  <a:cubicBezTo>
                    <a:pt x="13" y="245"/>
                    <a:pt x="16" y="242"/>
                    <a:pt x="22" y="237"/>
                  </a:cubicBezTo>
                  <a:cubicBezTo>
                    <a:pt x="24" y="236"/>
                    <a:pt x="26" y="235"/>
                    <a:pt x="28" y="234"/>
                  </a:cubicBezTo>
                  <a:cubicBezTo>
                    <a:pt x="33" y="230"/>
                    <a:pt x="34" y="229"/>
                    <a:pt x="35" y="228"/>
                  </a:cubicBezTo>
                  <a:cubicBezTo>
                    <a:pt x="35" y="228"/>
                    <a:pt x="35" y="228"/>
                    <a:pt x="35" y="228"/>
                  </a:cubicBezTo>
                  <a:cubicBezTo>
                    <a:pt x="35" y="226"/>
                    <a:pt x="35" y="225"/>
                    <a:pt x="34" y="222"/>
                  </a:cubicBezTo>
                  <a:cubicBezTo>
                    <a:pt x="34" y="221"/>
                    <a:pt x="34" y="221"/>
                    <a:pt x="34" y="221"/>
                  </a:cubicBezTo>
                  <a:cubicBezTo>
                    <a:pt x="33" y="220"/>
                    <a:pt x="33" y="220"/>
                    <a:pt x="33" y="220"/>
                  </a:cubicBezTo>
                  <a:cubicBezTo>
                    <a:pt x="32" y="217"/>
                    <a:pt x="31" y="216"/>
                    <a:pt x="31" y="215"/>
                  </a:cubicBezTo>
                  <a:cubicBezTo>
                    <a:pt x="30" y="215"/>
                    <a:pt x="29" y="215"/>
                    <a:pt x="23" y="214"/>
                  </a:cubicBezTo>
                  <a:cubicBezTo>
                    <a:pt x="21" y="214"/>
                    <a:pt x="18" y="214"/>
                    <a:pt x="16" y="214"/>
                  </a:cubicBezTo>
                  <a:cubicBezTo>
                    <a:pt x="8" y="213"/>
                    <a:pt x="4" y="212"/>
                    <a:pt x="3" y="212"/>
                  </a:cubicBezTo>
                  <a:cubicBezTo>
                    <a:pt x="2" y="211"/>
                    <a:pt x="1" y="208"/>
                    <a:pt x="1" y="206"/>
                  </a:cubicBezTo>
                  <a:cubicBezTo>
                    <a:pt x="1" y="206"/>
                    <a:pt x="1" y="205"/>
                    <a:pt x="1" y="205"/>
                  </a:cubicBezTo>
                  <a:cubicBezTo>
                    <a:pt x="2" y="205"/>
                    <a:pt x="7" y="202"/>
                    <a:pt x="13" y="200"/>
                  </a:cubicBezTo>
                  <a:cubicBezTo>
                    <a:pt x="16" y="199"/>
                    <a:pt x="18" y="198"/>
                    <a:pt x="20" y="197"/>
                  </a:cubicBezTo>
                  <a:cubicBezTo>
                    <a:pt x="26" y="195"/>
                    <a:pt x="27" y="195"/>
                    <a:pt x="27" y="194"/>
                  </a:cubicBezTo>
                  <a:cubicBezTo>
                    <a:pt x="28" y="193"/>
                    <a:pt x="28" y="193"/>
                    <a:pt x="28" y="192"/>
                  </a:cubicBezTo>
                  <a:cubicBezTo>
                    <a:pt x="28" y="190"/>
                    <a:pt x="28" y="189"/>
                    <a:pt x="28" y="188"/>
                  </a:cubicBezTo>
                  <a:cubicBezTo>
                    <a:pt x="29" y="186"/>
                    <a:pt x="29" y="186"/>
                    <a:pt x="29" y="186"/>
                  </a:cubicBezTo>
                  <a:cubicBezTo>
                    <a:pt x="28" y="185"/>
                    <a:pt x="28" y="185"/>
                    <a:pt x="28" y="185"/>
                  </a:cubicBezTo>
                  <a:cubicBezTo>
                    <a:pt x="28" y="182"/>
                    <a:pt x="27" y="181"/>
                    <a:pt x="26" y="180"/>
                  </a:cubicBezTo>
                  <a:cubicBezTo>
                    <a:pt x="26" y="179"/>
                    <a:pt x="25" y="179"/>
                    <a:pt x="20" y="177"/>
                  </a:cubicBezTo>
                  <a:cubicBezTo>
                    <a:pt x="17" y="177"/>
                    <a:pt x="15" y="176"/>
                    <a:pt x="12" y="175"/>
                  </a:cubicBezTo>
                  <a:cubicBezTo>
                    <a:pt x="5" y="173"/>
                    <a:pt x="1" y="171"/>
                    <a:pt x="0" y="170"/>
                  </a:cubicBezTo>
                  <a:cubicBezTo>
                    <a:pt x="0" y="170"/>
                    <a:pt x="0" y="168"/>
                    <a:pt x="0" y="166"/>
                  </a:cubicBezTo>
                  <a:close/>
                  <a:moveTo>
                    <a:pt x="287" y="193"/>
                  </a:moveTo>
                  <a:cubicBezTo>
                    <a:pt x="295" y="134"/>
                    <a:pt x="253" y="79"/>
                    <a:pt x="193" y="72"/>
                  </a:cubicBezTo>
                  <a:cubicBezTo>
                    <a:pt x="134" y="64"/>
                    <a:pt x="80" y="106"/>
                    <a:pt x="72" y="165"/>
                  </a:cubicBezTo>
                  <a:cubicBezTo>
                    <a:pt x="64" y="225"/>
                    <a:pt x="106" y="279"/>
                    <a:pt x="166" y="287"/>
                  </a:cubicBezTo>
                  <a:cubicBezTo>
                    <a:pt x="225" y="295"/>
                    <a:pt x="280" y="253"/>
                    <a:pt x="287" y="193"/>
                  </a:cubicBezTo>
                  <a:close/>
                </a:path>
              </a:pathLst>
            </a:custGeom>
            <a:solidFill>
              <a:srgbClr val="0070C0">
                <a:alpha val="70000"/>
              </a:srgbClr>
            </a:solidFill>
            <a:ln w="9525">
              <a:noFill/>
              <a:round/>
            </a:ln>
          </p:spPr>
          <p:txBody>
            <a:bodyPr/>
            <a:lstStyle/>
            <a:p>
              <a:pPr marL="0" marR="0" lvl="0" indent="0" defTabSz="914400" eaLnBrk="0" fontAlgn="auto" latinLnBrk="0" hangingPunct="0">
                <a:lnSpc>
                  <a:spcPct val="100000"/>
                </a:lnSpc>
                <a:spcBef>
                  <a:spcPts val="0"/>
                </a:spcBef>
                <a:spcAft>
                  <a:spcPts val="0"/>
                </a:spcAft>
                <a:buClrTx/>
                <a:buSzTx/>
                <a:buFont typeface="Arial" panose="020B0604020202020204" pitchFamily="34" charset="0"/>
                <a:buNone/>
                <a:defRPr/>
              </a:pPr>
              <a:endParaRPr kumimoji="0" lang="zh-CN" altLang="en-US" sz="1800" b="0" i="0" u="none" strike="noStrike" kern="0" cap="none" spc="0" normalizeH="0" baseline="0" noProof="0" dirty="0">
                <a:ln>
                  <a:noFill/>
                </a:ln>
                <a:solidFill>
                  <a:srgbClr val="000000"/>
                </a:solidFill>
                <a:effectLst/>
                <a:uLnTx/>
                <a:uFillTx/>
                <a:latin typeface="Calibri" panose="020F0502020204030204" charset="0"/>
                <a:ea typeface="微软雅黑" panose="020B0503020204020204" pitchFamily="34" charset="-122"/>
              </a:endParaRPr>
            </a:p>
          </p:txBody>
        </p:sp>
      </p:grpSp>
      <p:pic>
        <p:nvPicPr>
          <p:cNvPr id="3" name="Group 46"/>
          <p:cNvPicPr>
            <a:picLocks noChangeArrowheads="1"/>
          </p:cNvPicPr>
          <p:nvPr/>
        </p:nvPicPr>
        <p:blipFill>
          <a:blip r:embed="rId4"/>
          <a:srcRect/>
          <a:stretch>
            <a:fillRect/>
          </a:stretch>
        </p:blipFill>
        <p:spPr bwMode="auto">
          <a:xfrm>
            <a:off x="5999480" y="4284980"/>
            <a:ext cx="553720" cy="657225"/>
          </a:xfrm>
          <a:prstGeom prst="rect">
            <a:avLst/>
          </a:prstGeom>
          <a:solidFill>
            <a:srgbClr val="0070C0">
              <a:alpha val="70000"/>
            </a:srgbClr>
          </a:solidFill>
          <a:ln w="9525">
            <a:noFill/>
            <a:miter lim="800000"/>
            <a:headEnd/>
            <a:tailEnd/>
          </a:ln>
        </p:spPr>
      </p:pic>
      <p:sp>
        <p:nvSpPr>
          <p:cNvPr id="7" name="TextBox 11"/>
          <p:cNvSpPr txBox="1">
            <a:spLocks noChangeArrowheads="1"/>
          </p:cNvSpPr>
          <p:nvPr/>
        </p:nvSpPr>
        <p:spPr bwMode="auto">
          <a:xfrm>
            <a:off x="7245350" y="4858385"/>
            <a:ext cx="1165225" cy="645160"/>
          </a:xfrm>
          <a:prstGeom prst="rect">
            <a:avLst/>
          </a:prstGeom>
          <a:solidFill>
            <a:srgbClr val="0070C0">
              <a:alpha val="70000"/>
            </a:srgbClr>
          </a:solidFill>
          <a:ln w="9525">
            <a:noFill/>
            <a:miter lim="800000"/>
          </a:ln>
        </p:spPr>
        <p:txBody>
          <a:bodyPr wrap="square">
            <a:spAutoFit/>
          </a:bodyPr>
          <a:lstStyle/>
          <a:p>
            <a:pPr algn="l">
              <a:buFont typeface="Arial" panose="020B0604020202020204" pitchFamily="34" charset="0"/>
              <a:buNone/>
            </a:pPr>
            <a:r>
              <a:rPr lang="en-US" altLang="zh-CN">
                <a:solidFill>
                  <a:schemeClr val="bg1"/>
                </a:solidFill>
                <a:sym typeface="+mn-ea"/>
              </a:rPr>
              <a:t>Students / trainees</a:t>
            </a:r>
            <a:endParaRPr lang="en-US" altLang="zh-CN">
              <a:solidFill>
                <a:schemeClr val="bg1"/>
              </a:solidFill>
              <a:sym typeface="+mn-ea"/>
            </a:endParaRPr>
          </a:p>
        </p:txBody>
      </p:sp>
      <p:sp>
        <p:nvSpPr>
          <p:cNvPr id="11" name="文本框 10"/>
          <p:cNvSpPr txBox="1"/>
          <p:nvPr/>
        </p:nvSpPr>
        <p:spPr>
          <a:xfrm>
            <a:off x="2087245" y="438150"/>
            <a:ext cx="5958811" cy="461665"/>
          </a:xfrm>
          <a:prstGeom prst="rect">
            <a:avLst/>
          </a:prstGeom>
          <a:noFill/>
        </p:spPr>
        <p:txBody>
          <a:bodyPr wrap="none" rtlCol="0" anchor="t">
            <a:spAutoFit/>
          </a:bodyPr>
          <a:lstStyle/>
          <a:p>
            <a:pPr algn="l"/>
            <a:r>
              <a:rPr lang="en-US" sz="2400" b="1" dirty="0">
                <a:latin typeface="微软雅黑" panose="020B0503020204020204" pitchFamily="34" charset="-122"/>
                <a:ea typeface="微软雅黑" panose="020B0503020204020204" pitchFamily="34" charset="-122"/>
                <a:sym typeface="+mn-ea"/>
              </a:rPr>
              <a:t>NHC Sports Management Center app</a:t>
            </a:r>
            <a:endParaRPr lang="en-US" sz="2400" b="1" dirty="0">
              <a:latin typeface="微软雅黑" panose="020B0503020204020204" pitchFamily="34" charset="-122"/>
              <a:ea typeface="微软雅黑" panose="020B0503020204020204" pitchFamily="34" charset="-122"/>
            </a:endParaRPr>
          </a:p>
        </p:txBody>
      </p:sp>
      <p:pic>
        <p:nvPicPr>
          <p:cNvPr id="17" name="图片 16"/>
          <p:cNvPicPr>
            <a:picLocks noChangeAspect="1"/>
          </p:cNvPicPr>
          <p:nvPr/>
        </p:nvPicPr>
        <p:blipFill>
          <a:blip r:embed="rId5"/>
          <a:srcRect t="4741" r="13397" b="6302"/>
          <a:stretch>
            <a:fillRect/>
          </a:stretch>
        </p:blipFill>
        <p:spPr>
          <a:xfrm>
            <a:off x="398780" y="3171825"/>
            <a:ext cx="2974340" cy="1336675"/>
          </a:xfrm>
          <a:prstGeom prst="rect">
            <a:avLst/>
          </a:prstGeom>
        </p:spPr>
      </p:pic>
      <p:sp>
        <p:nvSpPr>
          <p:cNvPr id="5" name="文本框 4"/>
          <p:cNvSpPr txBox="1"/>
          <p:nvPr/>
        </p:nvSpPr>
        <p:spPr>
          <a:xfrm>
            <a:off x="1134110" y="1250950"/>
            <a:ext cx="10542905" cy="645160"/>
          </a:xfrm>
          <a:prstGeom prst="rect">
            <a:avLst/>
          </a:prstGeom>
          <a:noFill/>
        </p:spPr>
        <p:txBody>
          <a:bodyPr wrap="square" rtlCol="0">
            <a:spAutoFit/>
          </a:bodyPr>
          <a:lstStyle/>
          <a:p>
            <a:pPr algn="l"/>
            <a:r>
              <a:rPr lang="en-US" altLang="zh-CN" dirty="0">
                <a:solidFill>
                  <a:prstClr val="black"/>
                </a:solidFill>
                <a:latin typeface="微软雅黑" panose="020B0503020204020204" pitchFamily="34" charset="-122"/>
                <a:ea typeface="微软雅黑" panose="020B0503020204020204" pitchFamily="34" charset="-122"/>
                <a:sym typeface="+mn-ea"/>
              </a:rPr>
              <a:t>We will work with our partners in both Finland and China to develop an app to link up all stakeholders surrounding the winter sports training facilities and events.</a:t>
            </a:r>
            <a:endParaRPr lang="en-US" altLang="zh-CN" dirty="0">
              <a:solidFill>
                <a:prstClr val="black"/>
              </a:solidFill>
              <a:latin typeface="微软雅黑" panose="020B0503020204020204" pitchFamily="34" charset="-122"/>
              <a:ea typeface="微软雅黑" panose="020B0503020204020204" pitchFamily="34" charset="-122"/>
            </a:endParaRPr>
          </a:p>
        </p:txBody>
      </p:sp>
      <p:pic>
        <p:nvPicPr>
          <p:cNvPr id="10" name="图片 9"/>
          <p:cNvPicPr>
            <a:picLocks noChangeAspect="1"/>
          </p:cNvPicPr>
          <p:nvPr/>
        </p:nvPicPr>
        <p:blipFill>
          <a:blip r:embed="rId6"/>
          <a:srcRect l="50000" t="18392" r="1786" b="13585"/>
          <a:stretch>
            <a:fillRect/>
          </a:stretch>
        </p:blipFill>
        <p:spPr>
          <a:xfrm>
            <a:off x="8658225" y="2642235"/>
            <a:ext cx="3018155" cy="2395855"/>
          </a:xfrm>
          <a:prstGeom prst="rect">
            <a:avLst/>
          </a:prstGeom>
        </p:spPr>
      </p:pic>
      <p:sp>
        <p:nvSpPr>
          <p:cNvPr id="15" name="灯片编号占位符 1"/>
          <p:cNvSpPr>
            <a:spLocks noGrp="1"/>
          </p:cNvSpPr>
          <p:nvPr/>
        </p:nvSpPr>
        <p:spPr>
          <a:xfrm>
            <a:off x="10049510" y="6365558"/>
            <a:ext cx="2057400" cy="273844"/>
          </a:xfrm>
          <a:prstGeom prst="rect">
            <a:avLst/>
          </a:prstGeom>
        </p:spPr>
        <p:txBody>
          <a:bodyPr lIns="68580" tIns="34290" rIns="68580" bIns="34290"/>
          <a:lstStyle>
            <a:defPPr>
              <a:defRPr lang="zh-CN"/>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a:lstStyle>
          <a:p>
            <a:fld id="{7D9BB5D0-35E4-459D-AEF3-FE4D7C45CC19}" type="slidenum">
              <a:rPr lang="en-US" altLang="zh-CN"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162555" y="1808513"/>
            <a:ext cx="4044600" cy="2933597"/>
            <a:chOff x="1662113" y="2627638"/>
            <a:chExt cx="3057525" cy="2217660"/>
          </a:xfrm>
          <a:solidFill>
            <a:schemeClr val="tx1">
              <a:lumMod val="50000"/>
              <a:lumOff val="50000"/>
            </a:schemeClr>
          </a:solidFill>
          <a:effectLst>
            <a:outerShdw blurRad="76200" dir="18900000" sy="23000" kx="-1200000" algn="bl" rotWithShape="0">
              <a:prstClr val="black">
                <a:alpha val="20000"/>
              </a:prstClr>
            </a:outerShdw>
          </a:effectLst>
        </p:grpSpPr>
        <p:sp>
          <p:nvSpPr>
            <p:cNvPr id="3" name="Freeform 7"/>
            <p:cNvSpPr/>
            <p:nvPr/>
          </p:nvSpPr>
          <p:spPr bwMode="auto">
            <a:xfrm>
              <a:off x="1662113" y="3197473"/>
              <a:ext cx="1533525" cy="1647825"/>
            </a:xfrm>
            <a:custGeom>
              <a:avLst/>
              <a:gdLst/>
              <a:ahLst/>
              <a:cxnLst>
                <a:cxn ang="0">
                  <a:pos x="0" y="37"/>
                </a:cxn>
                <a:cxn ang="0">
                  <a:pos x="161" y="173"/>
                </a:cxn>
                <a:cxn ang="0">
                  <a:pos x="160" y="104"/>
                </a:cxn>
                <a:cxn ang="0">
                  <a:pos x="36" y="0"/>
                </a:cxn>
                <a:cxn ang="0">
                  <a:pos x="0" y="37"/>
                </a:cxn>
              </a:cxnLst>
              <a:rect l="0" t="0" r="r" b="b"/>
              <a:pathLst>
                <a:path w="161" h="173">
                  <a:moveTo>
                    <a:pt x="0" y="37"/>
                  </a:moveTo>
                  <a:lnTo>
                    <a:pt x="161" y="173"/>
                  </a:lnTo>
                  <a:lnTo>
                    <a:pt x="160" y="104"/>
                  </a:lnTo>
                  <a:lnTo>
                    <a:pt x="36" y="0"/>
                  </a:lnTo>
                  <a:lnTo>
                    <a:pt x="0" y="37"/>
                  </a:lnTo>
                  <a:close/>
                </a:path>
              </a:pathLst>
            </a:custGeom>
            <a:solidFill>
              <a:schemeClr val="accent4">
                <a:lumMod val="40000"/>
                <a:lumOff val="60000"/>
              </a:schemeClr>
            </a:solidFill>
            <a:ln w="12700" algn="ctr">
              <a:solidFill>
                <a:schemeClr val="bg1">
                  <a:lumMod val="95000"/>
                </a:schemeClr>
              </a:solidFill>
              <a:miter lim="800000"/>
            </a:ln>
            <a:effectLst/>
          </p:spPr>
          <p:txBody>
            <a:bodyPr wrap="none" anchor="ctr"/>
            <a:lstStyle/>
            <a:p>
              <a:pPr algn="ctr" eaLnBrk="0" fontAlgn="ctr" hangingPunct="0">
                <a:spcBef>
                  <a:spcPts val="0"/>
                </a:spcBef>
                <a:spcAft>
                  <a:spcPts val="0"/>
                </a:spcAft>
                <a:buClr>
                  <a:srgbClr val="FF0000"/>
                </a:buClr>
                <a:buSzPct val="70000"/>
                <a:defRPr/>
              </a:pPr>
              <a:endParaRPr lang="zh-CN" altLang="en-US" sz="2000" dirty="0">
                <a:solidFill>
                  <a:schemeClr val="tx2"/>
                </a:solidFill>
                <a:latin typeface="+mn-lt"/>
                <a:ea typeface="微软雅黑" panose="020B0503020204020204" pitchFamily="34" charset="-122"/>
              </a:endParaRPr>
            </a:p>
          </p:txBody>
        </p:sp>
        <p:sp>
          <p:nvSpPr>
            <p:cNvPr id="33" name="Freeform 8"/>
            <p:cNvSpPr/>
            <p:nvPr/>
          </p:nvSpPr>
          <p:spPr bwMode="auto">
            <a:xfrm>
              <a:off x="3195638" y="3197473"/>
              <a:ext cx="1524000" cy="1647825"/>
            </a:xfrm>
            <a:custGeom>
              <a:avLst/>
              <a:gdLst/>
              <a:ahLst/>
              <a:cxnLst>
                <a:cxn ang="0">
                  <a:pos x="160" y="37"/>
                </a:cxn>
                <a:cxn ang="0">
                  <a:pos x="0" y="173"/>
                </a:cxn>
                <a:cxn ang="0">
                  <a:pos x="0" y="104"/>
                </a:cxn>
                <a:cxn ang="0">
                  <a:pos x="124" y="0"/>
                </a:cxn>
                <a:cxn ang="0">
                  <a:pos x="160" y="37"/>
                </a:cxn>
              </a:cxnLst>
              <a:rect l="0" t="0" r="r" b="b"/>
              <a:pathLst>
                <a:path w="160" h="173">
                  <a:moveTo>
                    <a:pt x="160" y="37"/>
                  </a:moveTo>
                  <a:lnTo>
                    <a:pt x="0" y="173"/>
                  </a:lnTo>
                  <a:lnTo>
                    <a:pt x="0" y="104"/>
                  </a:lnTo>
                  <a:lnTo>
                    <a:pt x="124" y="0"/>
                  </a:lnTo>
                  <a:lnTo>
                    <a:pt x="160" y="37"/>
                  </a:lnTo>
                  <a:close/>
                </a:path>
              </a:pathLst>
            </a:custGeom>
            <a:solidFill>
              <a:schemeClr val="accent4">
                <a:lumMod val="40000"/>
                <a:lumOff val="60000"/>
              </a:schemeClr>
            </a:solidFill>
            <a:ln w="12700" algn="ctr">
              <a:solidFill>
                <a:schemeClr val="bg1">
                  <a:lumMod val="95000"/>
                </a:schemeClr>
              </a:solidFill>
              <a:miter lim="800000"/>
            </a:ln>
            <a:effectLst/>
            <a:scene3d>
              <a:camera prst="orthographicFront"/>
              <a:lightRig rig="flat" dir="t">
                <a:rot lat="0" lon="0" rev="4200000"/>
              </a:lightRig>
            </a:scene3d>
            <a:sp3d>
              <a:bevelT prst="relaxedInset"/>
            </a:sp3d>
          </p:spPr>
          <p:txBody>
            <a:bodyPr wrap="none" anchor="ctr"/>
            <a:lstStyle/>
            <a:p>
              <a:pPr algn="ctr" eaLnBrk="0" fontAlgn="ctr" hangingPunct="0">
                <a:spcBef>
                  <a:spcPts val="0"/>
                </a:spcBef>
                <a:spcAft>
                  <a:spcPts val="0"/>
                </a:spcAft>
                <a:buClr>
                  <a:srgbClr val="FF0000"/>
                </a:buClr>
                <a:buSzPct val="70000"/>
                <a:defRPr/>
              </a:pPr>
              <a:endParaRPr lang="zh-CN" altLang="en-US" sz="2000" dirty="0">
                <a:solidFill>
                  <a:schemeClr val="tx2"/>
                </a:solidFill>
                <a:latin typeface="+mn-lt"/>
                <a:ea typeface="微软雅黑" panose="020B0503020204020204" pitchFamily="34" charset="-122"/>
              </a:endParaRPr>
            </a:p>
          </p:txBody>
        </p:sp>
        <p:sp>
          <p:nvSpPr>
            <p:cNvPr id="34" name="Freeform 9"/>
            <p:cNvSpPr/>
            <p:nvPr/>
          </p:nvSpPr>
          <p:spPr bwMode="auto">
            <a:xfrm>
              <a:off x="2017974" y="2627638"/>
              <a:ext cx="2371725" cy="1590675"/>
            </a:xfrm>
            <a:custGeom>
              <a:avLst/>
              <a:gdLst/>
              <a:ahLst/>
              <a:cxnLst>
                <a:cxn ang="0">
                  <a:pos x="124" y="0"/>
                </a:cxn>
                <a:cxn ang="0">
                  <a:pos x="0" y="63"/>
                </a:cxn>
                <a:cxn ang="0">
                  <a:pos x="125" y="167"/>
                </a:cxn>
                <a:cxn ang="0">
                  <a:pos x="249" y="63"/>
                </a:cxn>
                <a:cxn ang="0">
                  <a:pos x="124" y="0"/>
                </a:cxn>
              </a:cxnLst>
              <a:rect l="0" t="0" r="r" b="b"/>
              <a:pathLst>
                <a:path w="249" h="167">
                  <a:moveTo>
                    <a:pt x="124" y="0"/>
                  </a:moveTo>
                  <a:lnTo>
                    <a:pt x="0" y="63"/>
                  </a:lnTo>
                  <a:lnTo>
                    <a:pt x="125" y="167"/>
                  </a:lnTo>
                  <a:lnTo>
                    <a:pt x="249" y="63"/>
                  </a:lnTo>
                  <a:lnTo>
                    <a:pt x="124" y="0"/>
                  </a:lnTo>
                  <a:close/>
                </a:path>
              </a:pathLst>
            </a:custGeom>
            <a:solidFill>
              <a:schemeClr val="accent3">
                <a:lumMod val="60000"/>
                <a:lumOff val="40000"/>
              </a:schemeClr>
            </a:solidFill>
            <a:ln w="12700" algn="ctr">
              <a:solidFill>
                <a:schemeClr val="bg1">
                  <a:lumMod val="95000"/>
                </a:schemeClr>
              </a:solidFill>
              <a:miter lim="800000"/>
            </a:ln>
            <a:effectLst/>
          </p:spPr>
          <p:txBody>
            <a:bodyPr wrap="none" anchor="ctr"/>
            <a:lstStyle/>
            <a:p>
              <a:pPr algn="ctr" eaLnBrk="0" fontAlgn="ctr" hangingPunct="0">
                <a:spcBef>
                  <a:spcPts val="0"/>
                </a:spcBef>
                <a:spcAft>
                  <a:spcPts val="0"/>
                </a:spcAft>
                <a:buClr>
                  <a:srgbClr val="FF0000"/>
                </a:buClr>
                <a:buSzPct val="70000"/>
                <a:defRPr/>
              </a:pPr>
              <a:endParaRPr lang="zh-CN" altLang="en-US" sz="2000" dirty="0">
                <a:solidFill>
                  <a:schemeClr val="tx2"/>
                </a:solidFill>
                <a:latin typeface="+mn-lt"/>
                <a:ea typeface="微软雅黑" panose="020B0503020204020204" pitchFamily="34" charset="-122"/>
              </a:endParaRPr>
            </a:p>
          </p:txBody>
        </p:sp>
      </p:grpSp>
      <p:sp>
        <p:nvSpPr>
          <p:cNvPr id="26" name="Freeform 8"/>
          <p:cNvSpPr/>
          <p:nvPr/>
        </p:nvSpPr>
        <p:spPr bwMode="auto">
          <a:xfrm>
            <a:off x="2249051" y="1475174"/>
            <a:ext cx="1085850" cy="1087437"/>
          </a:xfrm>
          <a:custGeom>
            <a:avLst/>
            <a:gdLst>
              <a:gd name="T0" fmla="*/ 1633061396 w 494"/>
              <a:gd name="T1" fmla="*/ 542714715 h 494"/>
              <a:gd name="T2" fmla="*/ 2147483647 w 494"/>
              <a:gd name="T3" fmla="*/ 125988605 h 494"/>
              <a:gd name="T4" fmla="*/ 2147483647 w 494"/>
              <a:gd name="T5" fmla="*/ 125988605 h 494"/>
              <a:gd name="T6" fmla="*/ 2147483647 w 494"/>
              <a:gd name="T7" fmla="*/ 121141367 h 494"/>
              <a:gd name="T8" fmla="*/ 2147483647 w 494"/>
              <a:gd name="T9" fmla="*/ 121141367 h 494"/>
              <a:gd name="T10" fmla="*/ 2147483647 w 494"/>
              <a:gd name="T11" fmla="*/ 121141367 h 494"/>
              <a:gd name="T12" fmla="*/ 1430137183 w 494"/>
              <a:gd name="T13" fmla="*/ 38764715 h 494"/>
              <a:gd name="T14" fmla="*/ 1512272703 w 494"/>
              <a:gd name="T15" fmla="*/ 87221706 h 494"/>
              <a:gd name="T16" fmla="*/ 1589576851 w 494"/>
              <a:gd name="T17" fmla="*/ 135678679 h 494"/>
              <a:gd name="T18" fmla="*/ 1579914107 w 494"/>
              <a:gd name="T19" fmla="*/ 140523716 h 494"/>
              <a:gd name="T20" fmla="*/ 1550925876 w 494"/>
              <a:gd name="T21" fmla="*/ 150216025 h 494"/>
              <a:gd name="T22" fmla="*/ 1439799926 w 494"/>
              <a:gd name="T23" fmla="*/ 193827962 h 494"/>
              <a:gd name="T24" fmla="*/ 1401146753 w 494"/>
              <a:gd name="T25" fmla="*/ 213210311 h 494"/>
              <a:gd name="T26" fmla="*/ 1343168093 w 494"/>
              <a:gd name="T27" fmla="*/ 242282734 h 494"/>
              <a:gd name="T28" fmla="*/ 1285189432 w 494"/>
              <a:gd name="T29" fmla="*/ 271357358 h 494"/>
              <a:gd name="T30" fmla="*/ 1159569367 w 494"/>
              <a:gd name="T31" fmla="*/ 339196749 h 494"/>
              <a:gd name="T32" fmla="*/ 1101592629 w 494"/>
              <a:gd name="T33" fmla="*/ 377963648 h 494"/>
              <a:gd name="T34" fmla="*/ 1038782597 w 494"/>
              <a:gd name="T35" fmla="*/ 416728346 h 494"/>
              <a:gd name="T36" fmla="*/ 917993904 w 494"/>
              <a:gd name="T37" fmla="*/ 508795054 h 494"/>
              <a:gd name="T38" fmla="*/ 855183871 w 494"/>
              <a:gd name="T39" fmla="*/ 557252028 h 494"/>
              <a:gd name="T40" fmla="*/ 797205210 w 494"/>
              <a:gd name="T41" fmla="*/ 605709138 h 494"/>
              <a:gd name="T42" fmla="*/ 574953174 w 494"/>
              <a:gd name="T43" fmla="*/ 833456692 h 494"/>
              <a:gd name="T44" fmla="*/ 236746083 w 494"/>
              <a:gd name="T45" fmla="*/ 1351944159 h 494"/>
              <a:gd name="T46" fmla="*/ 57978678 w 494"/>
              <a:gd name="T47" fmla="*/ 1865584113 h 494"/>
              <a:gd name="T48" fmla="*/ 4831374 w 494"/>
              <a:gd name="T49" fmla="*/ 2147483647 h 494"/>
              <a:gd name="T50" fmla="*/ 0 w 494"/>
              <a:gd name="T51" fmla="*/ 2147483647 h 494"/>
              <a:gd name="T52" fmla="*/ 0 w 494"/>
              <a:gd name="T53" fmla="*/ 2147483647 h 494"/>
              <a:gd name="T54" fmla="*/ 246408827 w 494"/>
              <a:gd name="T55" fmla="*/ 2147483647 h 494"/>
              <a:gd name="T56" fmla="*/ 246408827 w 494"/>
              <a:gd name="T57" fmla="*/ 2147483647 h 494"/>
              <a:gd name="T58" fmla="*/ 251240199 w 494"/>
              <a:gd name="T59" fmla="*/ 2147483647 h 494"/>
              <a:gd name="T60" fmla="*/ 299556185 w 494"/>
              <a:gd name="T61" fmla="*/ 1918888325 h 494"/>
              <a:gd name="T62" fmla="*/ 458995853 w 494"/>
              <a:gd name="T63" fmla="*/ 1463393217 h 494"/>
              <a:gd name="T64" fmla="*/ 763383409 w 494"/>
              <a:gd name="T65" fmla="*/ 993362723 h 494"/>
              <a:gd name="T66" fmla="*/ 961476251 w 494"/>
              <a:gd name="T67" fmla="*/ 794689793 h 494"/>
              <a:gd name="T68" fmla="*/ 1014623539 w 494"/>
              <a:gd name="T69" fmla="*/ 746235021 h 494"/>
              <a:gd name="T70" fmla="*/ 1067770828 w 494"/>
              <a:gd name="T71" fmla="*/ 702623085 h 494"/>
              <a:gd name="T72" fmla="*/ 1178897052 w 494"/>
              <a:gd name="T73" fmla="*/ 620246450 h 494"/>
              <a:gd name="T74" fmla="*/ 1232044341 w 494"/>
              <a:gd name="T75" fmla="*/ 586326789 h 494"/>
              <a:gd name="T76" fmla="*/ 1285189432 w 494"/>
              <a:gd name="T77" fmla="*/ 552406991 h 494"/>
              <a:gd name="T78" fmla="*/ 1396315381 w 494"/>
              <a:gd name="T79" fmla="*/ 489412705 h 494"/>
              <a:gd name="T80" fmla="*/ 1449462670 w 494"/>
              <a:gd name="T81" fmla="*/ 460340282 h 494"/>
              <a:gd name="T82" fmla="*/ 1502609959 w 494"/>
              <a:gd name="T83" fmla="*/ 436110695 h 494"/>
              <a:gd name="T84" fmla="*/ 1536429562 w 494"/>
              <a:gd name="T85" fmla="*/ 421573383 h 494"/>
              <a:gd name="T86" fmla="*/ 1633061396 w 494"/>
              <a:gd name="T87" fmla="*/ 382808685 h 494"/>
              <a:gd name="T88" fmla="*/ 1662049627 w 494"/>
              <a:gd name="T89" fmla="*/ 373116410 h 494"/>
              <a:gd name="T90" fmla="*/ 1671714569 w 494"/>
              <a:gd name="T91" fmla="*/ 368271373 h 494"/>
              <a:gd name="T92" fmla="*/ 1652386884 w 494"/>
              <a:gd name="T93" fmla="*/ 455493044 h 494"/>
              <a:gd name="T94" fmla="*/ 1633061396 w 494"/>
              <a:gd name="T95" fmla="*/ 542714715 h 49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494"/>
              <a:gd name="T145" fmla="*/ 0 h 494"/>
              <a:gd name="T146" fmla="*/ 494 w 494"/>
              <a:gd name="T147" fmla="*/ 494 h 49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494" h="494">
                <a:moveTo>
                  <a:pt x="338" y="112"/>
                </a:moveTo>
                <a:cubicBezTo>
                  <a:pt x="380" y="75"/>
                  <a:pt x="433" y="44"/>
                  <a:pt x="494" y="26"/>
                </a:cubicBezTo>
                <a:cubicBezTo>
                  <a:pt x="494" y="26"/>
                  <a:pt x="494" y="26"/>
                  <a:pt x="494" y="26"/>
                </a:cubicBezTo>
                <a:cubicBezTo>
                  <a:pt x="494" y="25"/>
                  <a:pt x="494" y="25"/>
                  <a:pt x="494" y="25"/>
                </a:cubicBezTo>
                <a:cubicBezTo>
                  <a:pt x="494" y="25"/>
                  <a:pt x="494" y="25"/>
                  <a:pt x="494" y="25"/>
                </a:cubicBezTo>
                <a:cubicBezTo>
                  <a:pt x="494" y="25"/>
                  <a:pt x="494" y="25"/>
                  <a:pt x="494" y="25"/>
                </a:cubicBezTo>
                <a:cubicBezTo>
                  <a:pt x="433" y="7"/>
                  <a:pt x="366" y="0"/>
                  <a:pt x="296" y="8"/>
                </a:cubicBezTo>
                <a:cubicBezTo>
                  <a:pt x="296" y="8"/>
                  <a:pt x="305" y="13"/>
                  <a:pt x="313" y="18"/>
                </a:cubicBezTo>
                <a:cubicBezTo>
                  <a:pt x="321" y="23"/>
                  <a:pt x="329" y="28"/>
                  <a:pt x="329" y="28"/>
                </a:cubicBezTo>
                <a:cubicBezTo>
                  <a:pt x="329" y="28"/>
                  <a:pt x="328" y="28"/>
                  <a:pt x="327" y="29"/>
                </a:cubicBezTo>
                <a:cubicBezTo>
                  <a:pt x="325" y="29"/>
                  <a:pt x="323" y="30"/>
                  <a:pt x="321" y="31"/>
                </a:cubicBezTo>
                <a:cubicBezTo>
                  <a:pt x="315" y="34"/>
                  <a:pt x="307" y="36"/>
                  <a:pt x="298" y="40"/>
                </a:cubicBezTo>
                <a:cubicBezTo>
                  <a:pt x="296" y="42"/>
                  <a:pt x="293" y="43"/>
                  <a:pt x="290" y="44"/>
                </a:cubicBezTo>
                <a:cubicBezTo>
                  <a:pt x="286" y="46"/>
                  <a:pt x="282" y="48"/>
                  <a:pt x="278" y="50"/>
                </a:cubicBezTo>
                <a:cubicBezTo>
                  <a:pt x="274" y="52"/>
                  <a:pt x="270" y="54"/>
                  <a:pt x="266" y="56"/>
                </a:cubicBezTo>
                <a:cubicBezTo>
                  <a:pt x="257" y="60"/>
                  <a:pt x="249" y="65"/>
                  <a:pt x="240" y="70"/>
                </a:cubicBezTo>
                <a:cubicBezTo>
                  <a:pt x="236" y="72"/>
                  <a:pt x="232" y="75"/>
                  <a:pt x="228" y="78"/>
                </a:cubicBezTo>
                <a:cubicBezTo>
                  <a:pt x="223" y="81"/>
                  <a:pt x="219" y="83"/>
                  <a:pt x="215" y="86"/>
                </a:cubicBezTo>
                <a:cubicBezTo>
                  <a:pt x="207" y="92"/>
                  <a:pt x="198" y="98"/>
                  <a:pt x="190" y="105"/>
                </a:cubicBezTo>
                <a:cubicBezTo>
                  <a:pt x="186" y="108"/>
                  <a:pt x="181" y="111"/>
                  <a:pt x="177" y="115"/>
                </a:cubicBezTo>
                <a:cubicBezTo>
                  <a:pt x="173" y="118"/>
                  <a:pt x="169" y="122"/>
                  <a:pt x="165" y="125"/>
                </a:cubicBezTo>
                <a:cubicBezTo>
                  <a:pt x="149" y="140"/>
                  <a:pt x="133" y="155"/>
                  <a:pt x="119" y="172"/>
                </a:cubicBezTo>
                <a:cubicBezTo>
                  <a:pt x="91" y="205"/>
                  <a:pt x="67" y="242"/>
                  <a:pt x="49" y="279"/>
                </a:cubicBezTo>
                <a:cubicBezTo>
                  <a:pt x="31" y="316"/>
                  <a:pt x="19" y="353"/>
                  <a:pt x="12" y="385"/>
                </a:cubicBezTo>
                <a:cubicBezTo>
                  <a:pt x="5" y="417"/>
                  <a:pt x="2" y="445"/>
                  <a:pt x="1" y="464"/>
                </a:cubicBezTo>
                <a:cubicBezTo>
                  <a:pt x="0" y="473"/>
                  <a:pt x="0" y="481"/>
                  <a:pt x="0" y="486"/>
                </a:cubicBezTo>
                <a:cubicBezTo>
                  <a:pt x="0" y="491"/>
                  <a:pt x="0" y="494"/>
                  <a:pt x="0" y="494"/>
                </a:cubicBezTo>
                <a:cubicBezTo>
                  <a:pt x="51" y="494"/>
                  <a:pt x="51" y="494"/>
                  <a:pt x="51" y="494"/>
                </a:cubicBezTo>
                <a:cubicBezTo>
                  <a:pt x="51" y="494"/>
                  <a:pt x="51" y="491"/>
                  <a:pt x="51" y="487"/>
                </a:cubicBezTo>
                <a:cubicBezTo>
                  <a:pt x="51" y="482"/>
                  <a:pt x="51" y="475"/>
                  <a:pt x="52" y="467"/>
                </a:cubicBezTo>
                <a:cubicBezTo>
                  <a:pt x="53" y="450"/>
                  <a:pt x="55" y="425"/>
                  <a:pt x="62" y="396"/>
                </a:cubicBezTo>
                <a:cubicBezTo>
                  <a:pt x="68" y="368"/>
                  <a:pt x="79" y="335"/>
                  <a:pt x="95" y="302"/>
                </a:cubicBezTo>
                <a:cubicBezTo>
                  <a:pt x="111" y="269"/>
                  <a:pt x="132" y="235"/>
                  <a:pt x="158" y="205"/>
                </a:cubicBezTo>
                <a:cubicBezTo>
                  <a:pt x="171" y="190"/>
                  <a:pt x="185" y="177"/>
                  <a:pt x="199" y="164"/>
                </a:cubicBezTo>
                <a:cubicBezTo>
                  <a:pt x="203" y="160"/>
                  <a:pt x="206" y="157"/>
                  <a:pt x="210" y="154"/>
                </a:cubicBezTo>
                <a:cubicBezTo>
                  <a:pt x="213" y="151"/>
                  <a:pt x="217" y="148"/>
                  <a:pt x="221" y="145"/>
                </a:cubicBezTo>
                <a:cubicBezTo>
                  <a:pt x="228" y="139"/>
                  <a:pt x="236" y="134"/>
                  <a:pt x="244" y="128"/>
                </a:cubicBezTo>
                <a:cubicBezTo>
                  <a:pt x="247" y="126"/>
                  <a:pt x="251" y="123"/>
                  <a:pt x="255" y="121"/>
                </a:cubicBezTo>
                <a:cubicBezTo>
                  <a:pt x="259" y="119"/>
                  <a:pt x="263" y="116"/>
                  <a:pt x="266" y="114"/>
                </a:cubicBezTo>
                <a:cubicBezTo>
                  <a:pt x="274" y="110"/>
                  <a:pt x="281" y="105"/>
                  <a:pt x="289" y="101"/>
                </a:cubicBezTo>
                <a:cubicBezTo>
                  <a:pt x="293" y="99"/>
                  <a:pt x="297" y="97"/>
                  <a:pt x="300" y="95"/>
                </a:cubicBezTo>
                <a:cubicBezTo>
                  <a:pt x="304" y="94"/>
                  <a:pt x="308" y="92"/>
                  <a:pt x="311" y="90"/>
                </a:cubicBezTo>
                <a:cubicBezTo>
                  <a:pt x="314" y="89"/>
                  <a:pt x="316" y="88"/>
                  <a:pt x="318" y="87"/>
                </a:cubicBezTo>
                <a:cubicBezTo>
                  <a:pt x="327" y="84"/>
                  <a:pt x="334" y="81"/>
                  <a:pt x="338" y="79"/>
                </a:cubicBezTo>
                <a:cubicBezTo>
                  <a:pt x="341" y="78"/>
                  <a:pt x="343" y="77"/>
                  <a:pt x="344" y="77"/>
                </a:cubicBezTo>
                <a:cubicBezTo>
                  <a:pt x="345" y="77"/>
                  <a:pt x="346" y="76"/>
                  <a:pt x="346" y="76"/>
                </a:cubicBezTo>
                <a:cubicBezTo>
                  <a:pt x="346" y="76"/>
                  <a:pt x="344" y="85"/>
                  <a:pt x="342" y="94"/>
                </a:cubicBezTo>
                <a:cubicBezTo>
                  <a:pt x="340" y="103"/>
                  <a:pt x="338" y="112"/>
                  <a:pt x="338" y="112"/>
                </a:cubicBezTo>
                <a:close/>
              </a:path>
            </a:pathLst>
          </a:custGeom>
          <a:solidFill>
            <a:schemeClr val="accent1">
              <a:alpha val="39999"/>
            </a:schemeClr>
          </a:solidFill>
          <a:ln w="9525">
            <a:noFill/>
            <a:round/>
          </a:ln>
        </p:spPr>
        <p:txBody>
          <a:bodyPr anchor="ctr"/>
          <a:lstStyle/>
          <a:p>
            <a:pPr marL="0" marR="0" lvl="0" indent="0" defTabSz="914400" eaLnBrk="0" fontAlgn="auto" latinLnBrk="0" hangingPunct="0">
              <a:lnSpc>
                <a:spcPct val="100000"/>
              </a:lnSpc>
              <a:spcBef>
                <a:spcPts val="0"/>
              </a:spcBef>
              <a:spcAft>
                <a:spcPts val="0"/>
              </a:spcAft>
              <a:buClrTx/>
              <a:buSzTx/>
              <a:buFont typeface="Arial" panose="020B0604020202020204" pitchFamily="34" charset="0"/>
              <a:buNone/>
              <a:defRPr/>
            </a:pPr>
            <a:endParaRPr kumimoji="0" lang="zh-CN" altLang="en-US" sz="1800" b="0" i="0" u="none" strike="noStrike" kern="0" cap="none" spc="0" normalizeH="0" baseline="0" noProof="0" dirty="0">
              <a:ln>
                <a:noFill/>
              </a:ln>
              <a:solidFill>
                <a:srgbClr val="000000"/>
              </a:solidFill>
              <a:effectLst/>
              <a:uLnTx/>
              <a:uFillTx/>
              <a:latin typeface="Calibri" panose="020F0502020204030204" charset="0"/>
              <a:ea typeface="微软雅黑" panose="020B0503020204020204" pitchFamily="34" charset="-122"/>
            </a:endParaRPr>
          </a:p>
        </p:txBody>
      </p:sp>
      <p:sp>
        <p:nvSpPr>
          <p:cNvPr id="27" name="Freeform 9"/>
          <p:cNvSpPr/>
          <p:nvPr/>
        </p:nvSpPr>
        <p:spPr bwMode="auto">
          <a:xfrm>
            <a:off x="5977771" y="3224281"/>
            <a:ext cx="360363" cy="1257300"/>
          </a:xfrm>
          <a:custGeom>
            <a:avLst/>
            <a:gdLst>
              <a:gd name="T0" fmla="*/ 239497671 w 163"/>
              <a:gd name="T1" fmla="*/ 1937448467 h 572"/>
              <a:gd name="T2" fmla="*/ 0 w 163"/>
              <a:gd name="T3" fmla="*/ 2147483647 h 572"/>
              <a:gd name="T4" fmla="*/ 0 w 163"/>
              <a:gd name="T5" fmla="*/ 2147483647 h 572"/>
              <a:gd name="T6" fmla="*/ 0 w 163"/>
              <a:gd name="T7" fmla="*/ 2147483647 h 572"/>
              <a:gd name="T8" fmla="*/ 0 w 163"/>
              <a:gd name="T9" fmla="*/ 2147483647 h 572"/>
              <a:gd name="T10" fmla="*/ 0 w 163"/>
              <a:gd name="T11" fmla="*/ 2147483647 h 572"/>
              <a:gd name="T12" fmla="*/ 742931434 w 163"/>
              <a:gd name="T13" fmla="*/ 2147483647 h 572"/>
              <a:gd name="T14" fmla="*/ 650066144 w 163"/>
              <a:gd name="T15" fmla="*/ 2147483647 h 572"/>
              <a:gd name="T16" fmla="*/ 557198506 w 163"/>
              <a:gd name="T17" fmla="*/ 2147483647 h 572"/>
              <a:gd name="T18" fmla="*/ 576748744 w 163"/>
              <a:gd name="T19" fmla="*/ 2147483647 h 572"/>
              <a:gd name="T20" fmla="*/ 625625583 w 163"/>
              <a:gd name="T21" fmla="*/ 2043743025 h 572"/>
              <a:gd name="T22" fmla="*/ 630513695 w 163"/>
              <a:gd name="T23" fmla="*/ 2029246714 h 572"/>
              <a:gd name="T24" fmla="*/ 640289920 w 163"/>
              <a:gd name="T25" fmla="*/ 2009921230 h 572"/>
              <a:gd name="T26" fmla="*/ 669616382 w 163"/>
              <a:gd name="T27" fmla="*/ 1913289414 h 572"/>
              <a:gd name="T28" fmla="*/ 703828746 w 163"/>
              <a:gd name="T29" fmla="*/ 1811828424 h 572"/>
              <a:gd name="T30" fmla="*/ 718493083 w 163"/>
              <a:gd name="T31" fmla="*/ 1758681145 h 572"/>
              <a:gd name="T32" fmla="*/ 733155209 w 163"/>
              <a:gd name="T33" fmla="*/ 1705533866 h 572"/>
              <a:gd name="T34" fmla="*/ 772257896 w 163"/>
              <a:gd name="T35" fmla="*/ 1473619265 h 572"/>
              <a:gd name="T36" fmla="*/ 791808134 w 163"/>
              <a:gd name="T37" fmla="*/ 1236875491 h 572"/>
              <a:gd name="T38" fmla="*/ 757593559 w 163"/>
              <a:gd name="T39" fmla="*/ 763383272 h 572"/>
              <a:gd name="T40" fmla="*/ 654952046 w 163"/>
              <a:gd name="T41" fmla="*/ 367197523 h 572"/>
              <a:gd name="T42" fmla="*/ 537648268 w 163"/>
              <a:gd name="T43" fmla="*/ 96631851 h 572"/>
              <a:gd name="T44" fmla="*/ 498545581 w 163"/>
              <a:gd name="T45" fmla="*/ 24156864 h 572"/>
              <a:gd name="T46" fmla="*/ 488771567 w 163"/>
              <a:gd name="T47" fmla="*/ 0 h 572"/>
              <a:gd name="T48" fmla="*/ 268824134 w 163"/>
              <a:gd name="T49" fmla="*/ 120788706 h 572"/>
              <a:gd name="T50" fmla="*/ 283486260 w 163"/>
              <a:gd name="T51" fmla="*/ 144945595 h 572"/>
              <a:gd name="T52" fmla="*/ 317700904 w 163"/>
              <a:gd name="T53" fmla="*/ 207755617 h 572"/>
              <a:gd name="T54" fmla="*/ 420342418 w 163"/>
              <a:gd name="T55" fmla="*/ 449333028 h 572"/>
              <a:gd name="T56" fmla="*/ 542536380 w 163"/>
              <a:gd name="T57" fmla="*/ 1227212749 h 572"/>
              <a:gd name="T58" fmla="*/ 527872043 w 163"/>
              <a:gd name="T59" fmla="*/ 1444631039 h 572"/>
              <a:gd name="T60" fmla="*/ 488771567 w 163"/>
              <a:gd name="T61" fmla="*/ 1647555216 h 572"/>
              <a:gd name="T62" fmla="*/ 478995343 w 163"/>
              <a:gd name="T63" fmla="*/ 1695871124 h 572"/>
              <a:gd name="T64" fmla="*/ 464333217 w 163"/>
              <a:gd name="T65" fmla="*/ 1744187032 h 572"/>
              <a:gd name="T66" fmla="*/ 435006754 w 163"/>
              <a:gd name="T67" fmla="*/ 1835985279 h 572"/>
              <a:gd name="T68" fmla="*/ 405680292 w 163"/>
              <a:gd name="T69" fmla="*/ 1918122983 h 572"/>
              <a:gd name="T70" fmla="*/ 395904067 w 163"/>
              <a:gd name="T71" fmla="*/ 1937448467 h 572"/>
              <a:gd name="T72" fmla="*/ 391015955 w 163"/>
              <a:gd name="T73" fmla="*/ 1956773951 h 572"/>
              <a:gd name="T74" fmla="*/ 351915479 w 163"/>
              <a:gd name="T75" fmla="*/ 2048574396 h 572"/>
              <a:gd name="T76" fmla="*/ 332363030 w 163"/>
              <a:gd name="T77" fmla="*/ 2087225364 h 572"/>
              <a:gd name="T78" fmla="*/ 288374372 w 163"/>
              <a:gd name="T79" fmla="*/ 2009921230 h 572"/>
              <a:gd name="T80" fmla="*/ 254159797 w 163"/>
              <a:gd name="T81" fmla="*/ 1961605322 h 572"/>
              <a:gd name="T82" fmla="*/ 239497671 w 163"/>
              <a:gd name="T83" fmla="*/ 1937448467 h 57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63"/>
              <a:gd name="T127" fmla="*/ 0 h 572"/>
              <a:gd name="T128" fmla="*/ 163 w 163"/>
              <a:gd name="T129" fmla="*/ 572 h 57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63" h="572">
                <a:moveTo>
                  <a:pt x="49" y="401"/>
                </a:moveTo>
                <a:cubicBezTo>
                  <a:pt x="45" y="457"/>
                  <a:pt x="29" y="516"/>
                  <a:pt x="0" y="572"/>
                </a:cubicBezTo>
                <a:cubicBezTo>
                  <a:pt x="0" y="572"/>
                  <a:pt x="0" y="572"/>
                  <a:pt x="0" y="572"/>
                </a:cubicBezTo>
                <a:cubicBezTo>
                  <a:pt x="0" y="572"/>
                  <a:pt x="0" y="572"/>
                  <a:pt x="0" y="572"/>
                </a:cubicBezTo>
                <a:cubicBezTo>
                  <a:pt x="0" y="572"/>
                  <a:pt x="0" y="572"/>
                  <a:pt x="0" y="572"/>
                </a:cubicBezTo>
                <a:cubicBezTo>
                  <a:pt x="0" y="572"/>
                  <a:pt x="0" y="572"/>
                  <a:pt x="0" y="572"/>
                </a:cubicBezTo>
                <a:cubicBezTo>
                  <a:pt x="55" y="543"/>
                  <a:pt x="108" y="500"/>
                  <a:pt x="152" y="445"/>
                </a:cubicBezTo>
                <a:cubicBezTo>
                  <a:pt x="152" y="445"/>
                  <a:pt x="142" y="448"/>
                  <a:pt x="133" y="450"/>
                </a:cubicBezTo>
                <a:cubicBezTo>
                  <a:pt x="123" y="452"/>
                  <a:pt x="114" y="454"/>
                  <a:pt x="114" y="454"/>
                </a:cubicBezTo>
                <a:cubicBezTo>
                  <a:pt x="114" y="454"/>
                  <a:pt x="116" y="451"/>
                  <a:pt x="118" y="446"/>
                </a:cubicBezTo>
                <a:cubicBezTo>
                  <a:pt x="121" y="440"/>
                  <a:pt x="124" y="433"/>
                  <a:pt x="128" y="423"/>
                </a:cubicBezTo>
                <a:cubicBezTo>
                  <a:pt x="128" y="422"/>
                  <a:pt x="129" y="421"/>
                  <a:pt x="129" y="420"/>
                </a:cubicBezTo>
                <a:cubicBezTo>
                  <a:pt x="130" y="418"/>
                  <a:pt x="130" y="417"/>
                  <a:pt x="131" y="416"/>
                </a:cubicBezTo>
                <a:cubicBezTo>
                  <a:pt x="133" y="409"/>
                  <a:pt x="135" y="403"/>
                  <a:pt x="137" y="396"/>
                </a:cubicBezTo>
                <a:cubicBezTo>
                  <a:pt x="140" y="389"/>
                  <a:pt x="142" y="382"/>
                  <a:pt x="144" y="375"/>
                </a:cubicBezTo>
                <a:cubicBezTo>
                  <a:pt x="145" y="371"/>
                  <a:pt x="146" y="368"/>
                  <a:pt x="147" y="364"/>
                </a:cubicBezTo>
                <a:cubicBezTo>
                  <a:pt x="148" y="360"/>
                  <a:pt x="149" y="356"/>
                  <a:pt x="150" y="353"/>
                </a:cubicBezTo>
                <a:cubicBezTo>
                  <a:pt x="153" y="337"/>
                  <a:pt x="156" y="321"/>
                  <a:pt x="158" y="305"/>
                </a:cubicBezTo>
                <a:cubicBezTo>
                  <a:pt x="160" y="289"/>
                  <a:pt x="162" y="272"/>
                  <a:pt x="162" y="256"/>
                </a:cubicBezTo>
                <a:cubicBezTo>
                  <a:pt x="163" y="222"/>
                  <a:pt x="161" y="189"/>
                  <a:pt x="155" y="158"/>
                </a:cubicBezTo>
                <a:cubicBezTo>
                  <a:pt x="150" y="127"/>
                  <a:pt x="142" y="99"/>
                  <a:pt x="134" y="76"/>
                </a:cubicBezTo>
                <a:cubicBezTo>
                  <a:pt x="125" y="52"/>
                  <a:pt x="117" y="33"/>
                  <a:pt x="110" y="20"/>
                </a:cubicBezTo>
                <a:cubicBezTo>
                  <a:pt x="107" y="14"/>
                  <a:pt x="104" y="9"/>
                  <a:pt x="102" y="5"/>
                </a:cubicBezTo>
                <a:cubicBezTo>
                  <a:pt x="101" y="2"/>
                  <a:pt x="100" y="0"/>
                  <a:pt x="100" y="0"/>
                </a:cubicBezTo>
                <a:cubicBezTo>
                  <a:pt x="55" y="25"/>
                  <a:pt x="55" y="25"/>
                  <a:pt x="55" y="25"/>
                </a:cubicBezTo>
                <a:cubicBezTo>
                  <a:pt x="55" y="25"/>
                  <a:pt x="56" y="26"/>
                  <a:pt x="58" y="30"/>
                </a:cubicBezTo>
                <a:cubicBezTo>
                  <a:pt x="59" y="33"/>
                  <a:pt x="62" y="37"/>
                  <a:pt x="65" y="43"/>
                </a:cubicBezTo>
                <a:cubicBezTo>
                  <a:pt x="70" y="55"/>
                  <a:pt x="78" y="72"/>
                  <a:pt x="86" y="93"/>
                </a:cubicBezTo>
                <a:cubicBezTo>
                  <a:pt x="101" y="135"/>
                  <a:pt x="113" y="194"/>
                  <a:pt x="111" y="254"/>
                </a:cubicBezTo>
                <a:cubicBezTo>
                  <a:pt x="111" y="269"/>
                  <a:pt x="109" y="284"/>
                  <a:pt x="108" y="299"/>
                </a:cubicBezTo>
                <a:cubicBezTo>
                  <a:pt x="106" y="313"/>
                  <a:pt x="103" y="327"/>
                  <a:pt x="100" y="341"/>
                </a:cubicBezTo>
                <a:cubicBezTo>
                  <a:pt x="99" y="344"/>
                  <a:pt x="98" y="348"/>
                  <a:pt x="98" y="351"/>
                </a:cubicBezTo>
                <a:cubicBezTo>
                  <a:pt x="97" y="354"/>
                  <a:pt x="96" y="358"/>
                  <a:pt x="95" y="361"/>
                </a:cubicBezTo>
                <a:cubicBezTo>
                  <a:pt x="93" y="368"/>
                  <a:pt x="91" y="374"/>
                  <a:pt x="89" y="380"/>
                </a:cubicBezTo>
                <a:cubicBezTo>
                  <a:pt x="87" y="386"/>
                  <a:pt x="85" y="392"/>
                  <a:pt x="83" y="397"/>
                </a:cubicBezTo>
                <a:cubicBezTo>
                  <a:pt x="82" y="399"/>
                  <a:pt x="82" y="400"/>
                  <a:pt x="81" y="401"/>
                </a:cubicBezTo>
                <a:cubicBezTo>
                  <a:pt x="81" y="402"/>
                  <a:pt x="81" y="403"/>
                  <a:pt x="80" y="405"/>
                </a:cubicBezTo>
                <a:cubicBezTo>
                  <a:pt x="77" y="413"/>
                  <a:pt x="74" y="420"/>
                  <a:pt x="72" y="424"/>
                </a:cubicBezTo>
                <a:cubicBezTo>
                  <a:pt x="69" y="429"/>
                  <a:pt x="68" y="432"/>
                  <a:pt x="68" y="432"/>
                </a:cubicBezTo>
                <a:cubicBezTo>
                  <a:pt x="68" y="432"/>
                  <a:pt x="64" y="424"/>
                  <a:pt x="59" y="416"/>
                </a:cubicBezTo>
                <a:cubicBezTo>
                  <a:pt x="56" y="413"/>
                  <a:pt x="54" y="409"/>
                  <a:pt x="52" y="406"/>
                </a:cubicBezTo>
                <a:cubicBezTo>
                  <a:pt x="50" y="403"/>
                  <a:pt x="49" y="401"/>
                  <a:pt x="49" y="401"/>
                </a:cubicBezTo>
                <a:close/>
              </a:path>
            </a:pathLst>
          </a:custGeom>
          <a:solidFill>
            <a:schemeClr val="accent1">
              <a:alpha val="39999"/>
            </a:schemeClr>
          </a:solidFill>
          <a:ln w="9525">
            <a:noFill/>
            <a:round/>
          </a:ln>
        </p:spPr>
        <p:txBody>
          <a:bodyPr anchor="ctr"/>
          <a:lstStyle/>
          <a:p>
            <a:pPr marL="0" marR="0" lvl="0" indent="0" defTabSz="914400" eaLnBrk="0" fontAlgn="auto" latinLnBrk="0" hangingPunct="0">
              <a:lnSpc>
                <a:spcPct val="100000"/>
              </a:lnSpc>
              <a:spcBef>
                <a:spcPts val="0"/>
              </a:spcBef>
              <a:spcAft>
                <a:spcPts val="0"/>
              </a:spcAft>
              <a:buClrTx/>
              <a:buSzTx/>
              <a:buFont typeface="Arial" panose="020B0604020202020204" pitchFamily="34" charset="0"/>
              <a:buNone/>
              <a:defRPr/>
            </a:pPr>
            <a:endParaRPr kumimoji="0" lang="zh-CN" altLang="en-US" sz="1800" b="0" i="0" u="none" strike="noStrike" kern="0" cap="none" spc="0" normalizeH="0" baseline="0" noProof="0" dirty="0">
              <a:ln>
                <a:noFill/>
              </a:ln>
              <a:solidFill>
                <a:srgbClr val="000000"/>
              </a:solidFill>
              <a:effectLst/>
              <a:uLnTx/>
              <a:uFillTx/>
              <a:latin typeface="Calibri" panose="020F0502020204030204" charset="0"/>
              <a:ea typeface="微软雅黑" panose="020B0503020204020204" pitchFamily="34" charset="-122"/>
            </a:endParaRPr>
          </a:p>
        </p:txBody>
      </p:sp>
      <p:pic>
        <p:nvPicPr>
          <p:cNvPr id="30" name="Group 46"/>
          <p:cNvPicPr>
            <a:picLocks noChangeArrowheads="1"/>
          </p:cNvPicPr>
          <p:nvPr/>
        </p:nvPicPr>
        <p:blipFill>
          <a:blip r:embed="rId1"/>
          <a:srcRect/>
          <a:stretch>
            <a:fillRect/>
          </a:stretch>
        </p:blipFill>
        <p:spPr bwMode="auto">
          <a:xfrm>
            <a:off x="9532184" y="5618231"/>
            <a:ext cx="639762" cy="731838"/>
          </a:xfrm>
          <a:prstGeom prst="rect">
            <a:avLst/>
          </a:prstGeom>
          <a:solidFill>
            <a:schemeClr val="accent1"/>
          </a:solidFill>
          <a:ln w="9525">
            <a:noFill/>
            <a:miter lim="800000"/>
            <a:headEnd/>
            <a:tailEnd/>
          </a:ln>
        </p:spPr>
      </p:pic>
      <p:pic>
        <p:nvPicPr>
          <p:cNvPr id="31" name="Group 49"/>
          <p:cNvPicPr>
            <a:picLocks noChangeArrowheads="1"/>
          </p:cNvPicPr>
          <p:nvPr/>
        </p:nvPicPr>
        <p:blipFill>
          <a:blip r:embed="rId2"/>
          <a:srcRect/>
          <a:stretch>
            <a:fillRect/>
          </a:stretch>
        </p:blipFill>
        <p:spPr bwMode="auto">
          <a:xfrm flipV="1">
            <a:off x="8422005" y="5783580"/>
            <a:ext cx="704215" cy="401320"/>
          </a:xfrm>
          <a:prstGeom prst="rect">
            <a:avLst/>
          </a:prstGeom>
          <a:solidFill>
            <a:schemeClr val="accent1"/>
          </a:solidFill>
          <a:ln w="9525">
            <a:noFill/>
            <a:miter lim="800000"/>
            <a:headEnd/>
            <a:tailEnd/>
          </a:ln>
        </p:spPr>
      </p:pic>
      <p:sp>
        <p:nvSpPr>
          <p:cNvPr id="32" name="Freeform 51"/>
          <p:cNvSpPr>
            <a:spLocks noEditPoints="1"/>
          </p:cNvSpPr>
          <p:nvPr/>
        </p:nvSpPr>
        <p:spPr bwMode="auto">
          <a:xfrm flipH="1">
            <a:off x="5654040" y="6184900"/>
            <a:ext cx="596265" cy="423545"/>
          </a:xfrm>
          <a:custGeom>
            <a:avLst/>
            <a:gdLst>
              <a:gd name="T0" fmla="*/ 207930379 w 576"/>
              <a:gd name="T1" fmla="*/ 176948780 h 681"/>
              <a:gd name="T2" fmla="*/ 207930379 w 576"/>
              <a:gd name="T3" fmla="*/ 66759652 h 681"/>
              <a:gd name="T4" fmla="*/ 103965490 w 576"/>
              <a:gd name="T5" fmla="*/ 0 h 681"/>
              <a:gd name="T6" fmla="*/ 0 w 576"/>
              <a:gd name="T7" fmla="*/ 66759652 h 681"/>
              <a:gd name="T8" fmla="*/ 0 w 576"/>
              <a:gd name="T9" fmla="*/ 176948780 h 681"/>
              <a:gd name="T10" fmla="*/ 103965490 w 576"/>
              <a:gd name="T11" fmla="*/ 244426137 h 681"/>
              <a:gd name="T12" fmla="*/ 207930379 w 576"/>
              <a:gd name="T13" fmla="*/ 176948780 h 681"/>
              <a:gd name="T14" fmla="*/ 192046985 w 576"/>
              <a:gd name="T15" fmla="*/ 72861497 h 681"/>
              <a:gd name="T16" fmla="*/ 104687080 w 576"/>
              <a:gd name="T17" fmla="*/ 129930090 h 681"/>
              <a:gd name="T18" fmla="*/ 68949425 w 576"/>
              <a:gd name="T19" fmla="*/ 106599895 h 681"/>
              <a:gd name="T20" fmla="*/ 155947615 w 576"/>
              <a:gd name="T21" fmla="*/ 49531302 h 681"/>
              <a:gd name="T22" fmla="*/ 192046985 w 576"/>
              <a:gd name="T23" fmla="*/ 72861497 h 681"/>
              <a:gd name="T24" fmla="*/ 49816773 w 576"/>
              <a:gd name="T25" fmla="*/ 93319620 h 681"/>
              <a:gd name="T26" fmla="*/ 16966685 w 576"/>
              <a:gd name="T27" fmla="*/ 72143175 h 681"/>
              <a:gd name="T28" fmla="*/ 103965490 w 576"/>
              <a:gd name="T29" fmla="*/ 15792310 h 681"/>
              <a:gd name="T30" fmla="*/ 136454468 w 576"/>
              <a:gd name="T31" fmla="*/ 36968741 h 681"/>
              <a:gd name="T32" fmla="*/ 49816773 w 576"/>
              <a:gd name="T33" fmla="*/ 93319620 h 681"/>
              <a:gd name="T34" fmla="*/ 13717427 w 576"/>
              <a:gd name="T35" fmla="*/ 169411489 h 681"/>
              <a:gd name="T36" fmla="*/ 13717427 w 576"/>
              <a:gd name="T37" fmla="*/ 80039945 h 681"/>
              <a:gd name="T38" fmla="*/ 46207020 w 576"/>
              <a:gd name="T39" fmla="*/ 100856911 h 681"/>
              <a:gd name="T40" fmla="*/ 46207020 w 576"/>
              <a:gd name="T41" fmla="*/ 139620550 h 681"/>
              <a:gd name="T42" fmla="*/ 65700167 w 576"/>
              <a:gd name="T43" fmla="*/ 150388195 h 681"/>
              <a:gd name="T44" fmla="*/ 65700167 w 576"/>
              <a:gd name="T45" fmla="*/ 113778324 h 681"/>
              <a:gd name="T46" fmla="*/ 99994040 w 576"/>
              <a:gd name="T47" fmla="*/ 136031336 h 681"/>
              <a:gd name="T48" fmla="*/ 99994040 w 576"/>
              <a:gd name="T49" fmla="*/ 225403479 h 681"/>
              <a:gd name="T50" fmla="*/ 13717427 w 576"/>
              <a:gd name="T51" fmla="*/ 169411489 h 681"/>
              <a:gd name="T52" fmla="*/ 107214147 w 576"/>
              <a:gd name="T53" fmla="*/ 136390796 h 681"/>
              <a:gd name="T54" fmla="*/ 194573451 w 576"/>
              <a:gd name="T55" fmla="*/ 80039945 h 681"/>
              <a:gd name="T56" fmla="*/ 194573451 w 576"/>
              <a:gd name="T57" fmla="*/ 169411489 h 681"/>
              <a:gd name="T58" fmla="*/ 107214147 w 576"/>
              <a:gd name="T59" fmla="*/ 226480064 h 681"/>
              <a:gd name="T60" fmla="*/ 107214147 w 576"/>
              <a:gd name="T61" fmla="*/ 136390796 h 68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76"/>
              <a:gd name="T94" fmla="*/ 0 h 681"/>
              <a:gd name="T95" fmla="*/ 576 w 576"/>
              <a:gd name="T96" fmla="*/ 681 h 68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76" h="681">
                <a:moveTo>
                  <a:pt x="576" y="493"/>
                </a:moveTo>
                <a:lnTo>
                  <a:pt x="576" y="186"/>
                </a:lnTo>
                <a:lnTo>
                  <a:pt x="288" y="0"/>
                </a:lnTo>
                <a:lnTo>
                  <a:pt x="0" y="186"/>
                </a:lnTo>
                <a:lnTo>
                  <a:pt x="0" y="493"/>
                </a:lnTo>
                <a:lnTo>
                  <a:pt x="288" y="681"/>
                </a:lnTo>
                <a:lnTo>
                  <a:pt x="576" y="493"/>
                </a:lnTo>
                <a:close/>
                <a:moveTo>
                  <a:pt x="532" y="203"/>
                </a:moveTo>
                <a:lnTo>
                  <a:pt x="290" y="362"/>
                </a:lnTo>
                <a:lnTo>
                  <a:pt x="191" y="297"/>
                </a:lnTo>
                <a:lnTo>
                  <a:pt x="432" y="138"/>
                </a:lnTo>
                <a:lnTo>
                  <a:pt x="532" y="203"/>
                </a:lnTo>
                <a:close/>
                <a:moveTo>
                  <a:pt x="138" y="260"/>
                </a:moveTo>
                <a:lnTo>
                  <a:pt x="47" y="201"/>
                </a:lnTo>
                <a:lnTo>
                  <a:pt x="288" y="44"/>
                </a:lnTo>
                <a:lnTo>
                  <a:pt x="378" y="103"/>
                </a:lnTo>
                <a:lnTo>
                  <a:pt x="138" y="260"/>
                </a:lnTo>
                <a:close/>
                <a:moveTo>
                  <a:pt x="38" y="472"/>
                </a:moveTo>
                <a:lnTo>
                  <a:pt x="38" y="223"/>
                </a:lnTo>
                <a:lnTo>
                  <a:pt x="128" y="281"/>
                </a:lnTo>
                <a:lnTo>
                  <a:pt x="128" y="389"/>
                </a:lnTo>
                <a:lnTo>
                  <a:pt x="182" y="419"/>
                </a:lnTo>
                <a:lnTo>
                  <a:pt x="182" y="317"/>
                </a:lnTo>
                <a:lnTo>
                  <a:pt x="277" y="379"/>
                </a:lnTo>
                <a:lnTo>
                  <a:pt x="277" y="628"/>
                </a:lnTo>
                <a:lnTo>
                  <a:pt x="38" y="472"/>
                </a:lnTo>
                <a:close/>
                <a:moveTo>
                  <a:pt x="297" y="380"/>
                </a:moveTo>
                <a:lnTo>
                  <a:pt x="539" y="223"/>
                </a:lnTo>
                <a:lnTo>
                  <a:pt x="539" y="472"/>
                </a:lnTo>
                <a:lnTo>
                  <a:pt x="297" y="631"/>
                </a:lnTo>
                <a:lnTo>
                  <a:pt x="297" y="380"/>
                </a:lnTo>
                <a:close/>
              </a:path>
            </a:pathLst>
          </a:custGeom>
          <a:solidFill>
            <a:schemeClr val="accent1">
              <a:alpha val="70195"/>
            </a:schemeClr>
          </a:solidFill>
          <a:ln w="9525">
            <a:noFill/>
            <a:round/>
          </a:ln>
        </p:spPr>
        <p:txBody>
          <a:bodyPr anchor="ctr"/>
          <a:lstStyle/>
          <a:p>
            <a:pPr marL="0" marR="0" lvl="0" indent="0" defTabSz="914400" eaLnBrk="0" fontAlgn="auto" latinLnBrk="0" hangingPunct="0">
              <a:lnSpc>
                <a:spcPct val="100000"/>
              </a:lnSpc>
              <a:spcBef>
                <a:spcPts val="0"/>
              </a:spcBef>
              <a:spcAft>
                <a:spcPts val="0"/>
              </a:spcAft>
              <a:buClrTx/>
              <a:buSzTx/>
              <a:buFont typeface="Arial" panose="020B0604020202020204" pitchFamily="34" charset="0"/>
              <a:buNone/>
              <a:defRPr/>
            </a:pPr>
            <a:endParaRPr kumimoji="0" lang="zh-CN" altLang="en-US" sz="1800" b="0" i="0" u="none" strike="noStrike" kern="0" cap="none" spc="0" normalizeH="0" baseline="0" noProof="0" dirty="0">
              <a:ln>
                <a:noFill/>
              </a:ln>
              <a:solidFill>
                <a:srgbClr val="000000"/>
              </a:solidFill>
              <a:effectLst/>
              <a:uLnTx/>
              <a:uFillTx/>
              <a:latin typeface="Calibri" panose="020F0502020204030204" charset="0"/>
              <a:ea typeface="微软雅黑" panose="020B0503020204020204" pitchFamily="34" charset="-122"/>
            </a:endParaRPr>
          </a:p>
        </p:txBody>
      </p:sp>
      <p:grpSp>
        <p:nvGrpSpPr>
          <p:cNvPr id="39" name="组合 10"/>
          <p:cNvGrpSpPr/>
          <p:nvPr/>
        </p:nvGrpSpPr>
        <p:grpSpPr bwMode="auto">
          <a:xfrm>
            <a:off x="3347085" y="1349018"/>
            <a:ext cx="1700213" cy="1549400"/>
            <a:chOff x="2547938" y="2259013"/>
            <a:chExt cx="1285875" cy="1171575"/>
          </a:xfrm>
          <a:solidFill>
            <a:schemeClr val="accent6">
              <a:lumMod val="60000"/>
              <a:lumOff val="40000"/>
            </a:schemeClr>
          </a:solidFill>
        </p:grpSpPr>
        <p:sp>
          <p:nvSpPr>
            <p:cNvPr id="40" name="Freeform 11"/>
            <p:cNvSpPr/>
            <p:nvPr/>
          </p:nvSpPr>
          <p:spPr bwMode="auto">
            <a:xfrm>
              <a:off x="2547938" y="2259013"/>
              <a:ext cx="638735" cy="1171575"/>
            </a:xfrm>
            <a:custGeom>
              <a:avLst/>
              <a:gdLst/>
              <a:ahLst/>
              <a:cxnLst>
                <a:cxn ang="0">
                  <a:pos x="67" y="123"/>
                </a:cxn>
                <a:cxn ang="0">
                  <a:pos x="67" y="0"/>
                </a:cxn>
                <a:cxn ang="0">
                  <a:pos x="0" y="69"/>
                </a:cxn>
                <a:cxn ang="0">
                  <a:pos x="67" y="123"/>
                </a:cxn>
              </a:cxnLst>
              <a:rect l="0" t="0" r="r" b="b"/>
              <a:pathLst>
                <a:path w="67" h="123">
                  <a:moveTo>
                    <a:pt x="67" y="123"/>
                  </a:moveTo>
                  <a:lnTo>
                    <a:pt x="67" y="0"/>
                  </a:lnTo>
                  <a:lnTo>
                    <a:pt x="0" y="69"/>
                  </a:lnTo>
                  <a:lnTo>
                    <a:pt x="67" y="123"/>
                  </a:lnTo>
                  <a:close/>
                </a:path>
              </a:pathLst>
            </a:custGeom>
            <a:grpFill/>
            <a:ln w="12700" algn="ctr">
              <a:solidFill>
                <a:schemeClr val="bg1">
                  <a:lumMod val="95000"/>
                </a:schemeClr>
              </a:solidFill>
              <a:miter lim="800000"/>
            </a:ln>
            <a:effectLst/>
          </p:spPr>
          <p:txBody>
            <a:bodyPr wrap="none" anchor="ctr"/>
            <a:lstStyle/>
            <a:p>
              <a:pPr algn="ctr" eaLnBrk="0" fontAlgn="ctr" hangingPunct="0">
                <a:spcBef>
                  <a:spcPts val="0"/>
                </a:spcBef>
                <a:spcAft>
                  <a:spcPts val="0"/>
                </a:spcAft>
                <a:buClr>
                  <a:srgbClr val="FF0000"/>
                </a:buClr>
                <a:buSzPct val="70000"/>
                <a:defRPr/>
              </a:pPr>
              <a:endParaRPr lang="zh-CN" altLang="en-US" sz="2000" dirty="0">
                <a:solidFill>
                  <a:schemeClr val="tx2"/>
                </a:solidFill>
                <a:latin typeface="+mn-lt"/>
                <a:ea typeface="微软雅黑" panose="020B0503020204020204" pitchFamily="34" charset="-122"/>
              </a:endParaRPr>
            </a:p>
          </p:txBody>
        </p:sp>
        <p:sp>
          <p:nvSpPr>
            <p:cNvPr id="41" name="Freeform 12"/>
            <p:cNvSpPr/>
            <p:nvPr/>
          </p:nvSpPr>
          <p:spPr bwMode="auto">
            <a:xfrm>
              <a:off x="3195638" y="2259013"/>
              <a:ext cx="638175" cy="1171575"/>
            </a:xfrm>
            <a:custGeom>
              <a:avLst/>
              <a:gdLst/>
              <a:ahLst/>
              <a:cxnLst>
                <a:cxn ang="0">
                  <a:pos x="0" y="123"/>
                </a:cxn>
                <a:cxn ang="0">
                  <a:pos x="0" y="0"/>
                </a:cxn>
                <a:cxn ang="0">
                  <a:pos x="67" y="69"/>
                </a:cxn>
                <a:cxn ang="0">
                  <a:pos x="0" y="123"/>
                </a:cxn>
              </a:cxnLst>
              <a:rect l="0" t="0" r="r" b="b"/>
              <a:pathLst>
                <a:path w="67" h="123">
                  <a:moveTo>
                    <a:pt x="0" y="123"/>
                  </a:moveTo>
                  <a:lnTo>
                    <a:pt x="0" y="0"/>
                  </a:lnTo>
                  <a:lnTo>
                    <a:pt x="67" y="69"/>
                  </a:lnTo>
                  <a:lnTo>
                    <a:pt x="0" y="123"/>
                  </a:lnTo>
                  <a:close/>
                </a:path>
              </a:pathLst>
            </a:custGeom>
            <a:grpFill/>
            <a:ln w="12700" algn="ctr">
              <a:solidFill>
                <a:schemeClr val="bg1">
                  <a:lumMod val="95000"/>
                </a:schemeClr>
              </a:solidFill>
              <a:miter lim="800000"/>
            </a:ln>
            <a:effectLst/>
            <a:scene3d>
              <a:camera prst="orthographicFront"/>
              <a:lightRig rig="flat" dir="t">
                <a:rot lat="0" lon="0" rev="4200000"/>
              </a:lightRig>
            </a:scene3d>
            <a:sp3d>
              <a:bevelT prst="relaxedInset"/>
            </a:sp3d>
          </p:spPr>
          <p:txBody>
            <a:bodyPr wrap="none" anchor="ctr"/>
            <a:lstStyle/>
            <a:p>
              <a:pPr algn="ctr" eaLnBrk="0" fontAlgn="ctr" hangingPunct="0">
                <a:spcBef>
                  <a:spcPts val="0"/>
                </a:spcBef>
                <a:spcAft>
                  <a:spcPts val="0"/>
                </a:spcAft>
                <a:buClr>
                  <a:srgbClr val="FF0000"/>
                </a:buClr>
                <a:buSzPct val="70000"/>
                <a:defRPr/>
              </a:pPr>
              <a:endParaRPr lang="zh-CN" altLang="en-US" sz="2000" dirty="0">
                <a:solidFill>
                  <a:schemeClr val="tx2"/>
                </a:solidFill>
                <a:latin typeface="+mn-lt"/>
                <a:ea typeface="微软雅黑" panose="020B0503020204020204" pitchFamily="34" charset="-122"/>
              </a:endParaRPr>
            </a:p>
          </p:txBody>
        </p:sp>
      </p:grpSp>
      <p:sp>
        <p:nvSpPr>
          <p:cNvPr id="51" name="TextBox 43"/>
          <p:cNvSpPr txBox="1">
            <a:spLocks noChangeArrowheads="1"/>
          </p:cNvSpPr>
          <p:nvPr/>
        </p:nvSpPr>
        <p:spPr bwMode="auto">
          <a:xfrm>
            <a:off x="5403850" y="1348740"/>
            <a:ext cx="4128770" cy="583565"/>
          </a:xfrm>
          <a:prstGeom prst="rect">
            <a:avLst/>
          </a:prstGeom>
          <a:solidFill>
            <a:schemeClr val="tx1">
              <a:lumMod val="50000"/>
              <a:lumOff val="50000"/>
            </a:schemeClr>
          </a:solidFill>
        </p:spPr>
        <p:txBody>
          <a:bodyPr wrap="square">
            <a:spAutoFit/>
            <a:scene3d>
              <a:camera prst="orthographicFront"/>
              <a:lightRig rig="threePt" dir="t"/>
            </a:scene3d>
            <a:sp3d>
              <a:contourClr>
                <a:schemeClr val="tx1"/>
              </a:contourClr>
            </a:sp3d>
          </a:bodyPr>
          <a:lstStyle/>
          <a:p>
            <a:pPr fontAlgn="ctr">
              <a:spcBef>
                <a:spcPts val="0"/>
              </a:spcBef>
              <a:spcAft>
                <a:spcPts val="0"/>
              </a:spcAft>
              <a:buClr>
                <a:srgbClr val="FF0000"/>
              </a:buClr>
              <a:buSzPct val="70000"/>
              <a:defRPr/>
            </a:pPr>
            <a:r>
              <a:rPr lang="zh-CN" altLang="en-US" sz="16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Service Experience Lab</a:t>
            </a:r>
            <a:endParaRPr lang="id-ID" altLang="en-US" sz="1600" b="1">
              <a:solidFill>
                <a:srgbClr val="FFFFFF"/>
              </a:solidFill>
              <a:latin typeface="微软雅黑" panose="020B0503020204020204" pitchFamily="34" charset="-122"/>
              <a:ea typeface="微软雅黑" panose="020B0503020204020204" pitchFamily="34" charset="-122"/>
            </a:endParaRPr>
          </a:p>
          <a:p>
            <a:pPr fontAlgn="ctr">
              <a:spcBef>
                <a:spcPts val="0"/>
              </a:spcBef>
              <a:spcAft>
                <a:spcPts val="0"/>
              </a:spcAft>
              <a:buClr>
                <a:srgbClr val="FF0000"/>
              </a:buClr>
              <a:buSzPct val="70000"/>
              <a:defRPr/>
            </a:pPr>
            <a:endParaRPr lang="en-US" sz="1600" dirty="0">
              <a:solidFill>
                <a:schemeClr val="bg1"/>
              </a:solidFill>
              <a:latin typeface="微软雅黑" panose="020B0503020204020204" pitchFamily="34" charset="-122"/>
              <a:ea typeface="微软雅黑" panose="020B0503020204020204" pitchFamily="34" charset="-122"/>
            </a:endParaRPr>
          </a:p>
        </p:txBody>
      </p:sp>
      <p:sp>
        <p:nvSpPr>
          <p:cNvPr id="52" name="TextBox 23"/>
          <p:cNvSpPr txBox="1">
            <a:spLocks noChangeArrowheads="1"/>
          </p:cNvSpPr>
          <p:nvPr/>
        </p:nvSpPr>
        <p:spPr bwMode="auto">
          <a:xfrm>
            <a:off x="5403850" y="1685925"/>
            <a:ext cx="4128135" cy="307777"/>
          </a:xfrm>
          <a:prstGeom prst="rect">
            <a:avLst/>
          </a:prstGeom>
          <a:solidFill>
            <a:schemeClr val="tx1">
              <a:lumMod val="50000"/>
              <a:lumOff val="50000"/>
            </a:schemeClr>
          </a:solidFill>
          <a:ln w="9525">
            <a:noFill/>
            <a:miter lim="800000"/>
          </a:ln>
        </p:spPr>
        <p:txBody>
          <a:bodyPr wrap="square">
            <a:spAutoFit/>
          </a:bodyPr>
          <a:lstStyle/>
          <a:p>
            <a:pPr marL="285750" indent="-285750">
              <a:buFont typeface="Arial" panose="020B0604020202020204" pitchFamily="34" charset="0"/>
              <a:buChar char="•"/>
            </a:pPr>
            <a:r>
              <a:rPr lang="en-US" altLang="zh-CN" sz="14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Applications of </a:t>
            </a:r>
            <a:r>
              <a:rPr lang="zh-CN" altLang="en-US" sz="14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AR/VR</a:t>
            </a:r>
            <a:r>
              <a:rPr lang="en-US" sz="1400" dirty="0">
                <a:solidFill>
                  <a:schemeClr val="bg1"/>
                </a:solidFill>
                <a:latin typeface="微软雅黑" panose="020B0503020204020204" pitchFamily="34" charset="-122"/>
                <a:ea typeface="微软雅黑" panose="020B0503020204020204" pitchFamily="34" charset="-122"/>
              </a:rPr>
              <a:t>/MR</a:t>
            </a:r>
            <a:r>
              <a:rPr lang="zh-CN" altLang="en-US" sz="1400" dirty="0">
                <a:solidFill>
                  <a:schemeClr val="bg1"/>
                </a:solidFill>
                <a:latin typeface="微软雅黑" panose="020B0503020204020204" pitchFamily="34" charset="-122"/>
                <a:ea typeface="微软雅黑" panose="020B0503020204020204" pitchFamily="34" charset="-122"/>
              </a:rPr>
              <a:t> </a:t>
            </a:r>
            <a:r>
              <a:rPr lang="en-US" altLang="zh-CN" sz="1400" dirty="0">
                <a:solidFill>
                  <a:schemeClr val="bg1"/>
                </a:solidFill>
                <a:latin typeface="微软雅黑" panose="020B0503020204020204" pitchFamily="34" charset="-122"/>
                <a:ea typeface="微软雅黑" panose="020B0503020204020204" pitchFamily="34" charset="-122"/>
              </a:rPr>
              <a:t>in sports events</a:t>
            </a:r>
            <a:endParaRPr lang="zh-CN" altLang="en-US" sz="1400" dirty="0">
              <a:solidFill>
                <a:schemeClr val="bg1"/>
              </a:solidFill>
              <a:latin typeface="微软雅黑" panose="020B0503020204020204" pitchFamily="34" charset="-122"/>
              <a:ea typeface="微软雅黑" panose="020B0503020204020204" pitchFamily="34" charset="-122"/>
            </a:endParaRPr>
          </a:p>
        </p:txBody>
      </p:sp>
      <p:sp>
        <p:nvSpPr>
          <p:cNvPr id="53" name="TextBox 43"/>
          <p:cNvSpPr txBox="1">
            <a:spLocks noChangeArrowheads="1"/>
          </p:cNvSpPr>
          <p:nvPr/>
        </p:nvSpPr>
        <p:spPr bwMode="auto">
          <a:xfrm>
            <a:off x="6840220" y="3483610"/>
            <a:ext cx="2691765" cy="337185"/>
          </a:xfrm>
          <a:prstGeom prst="rect">
            <a:avLst/>
          </a:prstGeom>
          <a:solidFill>
            <a:schemeClr val="tx1">
              <a:lumMod val="50000"/>
              <a:lumOff val="50000"/>
            </a:schemeClr>
          </a:solidFill>
        </p:spPr>
        <p:txBody>
          <a:bodyPr wrap="square">
            <a:spAutoFit/>
            <a:scene3d>
              <a:camera prst="orthographicFront"/>
              <a:lightRig rig="threePt" dir="t"/>
            </a:scene3d>
            <a:sp3d>
              <a:contourClr>
                <a:schemeClr val="tx1"/>
              </a:contourClr>
            </a:sp3d>
          </a:bodyPr>
          <a:lstStyle/>
          <a:p>
            <a:pPr fontAlgn="ctr">
              <a:spcBef>
                <a:spcPts val="0"/>
              </a:spcBef>
              <a:spcAft>
                <a:spcPts val="0"/>
              </a:spcAft>
              <a:buClr>
                <a:srgbClr val="FF0000"/>
              </a:buClr>
              <a:buSzPct val="70000"/>
              <a:defRPr/>
            </a:pPr>
            <a:r>
              <a:rPr lang="zh-CN" altLang="en-US" sz="16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eComLab</a:t>
            </a:r>
            <a:endParaRPr lang="zh-CN" altLang="en-US" sz="16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54" name="TextBox 25"/>
          <p:cNvSpPr txBox="1">
            <a:spLocks noChangeArrowheads="1"/>
          </p:cNvSpPr>
          <p:nvPr/>
        </p:nvSpPr>
        <p:spPr bwMode="auto">
          <a:xfrm>
            <a:off x="6840220" y="3816350"/>
            <a:ext cx="2692400" cy="306705"/>
          </a:xfrm>
          <a:prstGeom prst="rect">
            <a:avLst/>
          </a:prstGeom>
          <a:solidFill>
            <a:schemeClr val="tx1">
              <a:lumMod val="50000"/>
              <a:lumOff val="50000"/>
            </a:schemeClr>
          </a:solidFill>
          <a:ln w="9525">
            <a:noFill/>
            <a:miter lim="800000"/>
          </a:ln>
        </p:spPr>
        <p:txBody>
          <a:bodyPr wrap="square">
            <a:spAutoFit/>
          </a:bodyPr>
          <a:lstStyle/>
          <a:p>
            <a:pPr marL="285750" indent="-285750">
              <a:buFont typeface="Arial" panose="020B0604020202020204" pitchFamily="34" charset="0"/>
              <a:buChar char="•"/>
            </a:pPr>
            <a:r>
              <a:rPr sz="1400" spc="-95" dirty="0">
                <a:solidFill>
                  <a:schemeClr val="bg1"/>
                </a:solidFill>
                <a:latin typeface="Arial" panose="020B0604020202020204"/>
                <a:cs typeface="Arial" panose="020B0604020202020204"/>
                <a:sym typeface="+mn-ea"/>
              </a:rPr>
              <a:t> e-commerce analytics</a:t>
            </a:r>
            <a:endParaRPr sz="1400" spc="-95" dirty="0">
              <a:solidFill>
                <a:schemeClr val="bg1"/>
              </a:solidFill>
              <a:latin typeface="Arial" panose="020B0604020202020204"/>
              <a:cs typeface="Arial" panose="020B0604020202020204"/>
              <a:sym typeface="+mn-ea"/>
            </a:endParaRPr>
          </a:p>
        </p:txBody>
      </p:sp>
      <p:sp>
        <p:nvSpPr>
          <p:cNvPr id="55" name="TextBox 43"/>
          <p:cNvSpPr txBox="1">
            <a:spLocks noChangeArrowheads="1"/>
          </p:cNvSpPr>
          <p:nvPr/>
        </p:nvSpPr>
        <p:spPr bwMode="auto">
          <a:xfrm>
            <a:off x="6360160" y="2314575"/>
            <a:ext cx="3171825" cy="583565"/>
          </a:xfrm>
          <a:prstGeom prst="rect">
            <a:avLst/>
          </a:prstGeom>
          <a:solidFill>
            <a:schemeClr val="tx1">
              <a:lumMod val="50000"/>
              <a:lumOff val="50000"/>
            </a:schemeClr>
          </a:solidFill>
        </p:spPr>
        <p:txBody>
          <a:bodyPr wrap="square">
            <a:spAutoFit/>
            <a:scene3d>
              <a:camera prst="orthographicFront"/>
              <a:lightRig rig="threePt" dir="t"/>
            </a:scene3d>
            <a:sp3d>
              <a:contourClr>
                <a:schemeClr val="tx1"/>
              </a:contourClr>
            </a:sp3d>
          </a:bodyPr>
          <a:lstStyle/>
          <a:p>
            <a:pPr fontAlgn="ctr">
              <a:spcBef>
                <a:spcPts val="0"/>
              </a:spcBef>
              <a:spcAft>
                <a:spcPts val="0"/>
              </a:spcAft>
              <a:buClr>
                <a:srgbClr val="FF0000"/>
              </a:buClr>
              <a:buSzPct val="70000"/>
              <a:defRPr/>
            </a:pPr>
            <a:r>
              <a:rPr lang="zh-CN" altLang="en-US" sz="16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SalesLab </a:t>
            </a:r>
            <a:endParaRPr lang="zh-CN" altLang="en-US" sz="16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fontAlgn="ctr">
              <a:spcBef>
                <a:spcPts val="0"/>
              </a:spcBef>
              <a:spcAft>
                <a:spcPts val="0"/>
              </a:spcAft>
              <a:buClr>
                <a:srgbClr val="FF0000"/>
              </a:buClr>
              <a:buSzPct val="70000"/>
              <a:defRPr/>
            </a:pPr>
            <a:endParaRPr lang="en-US" altLang="zh-CN" sz="1600" dirty="0">
              <a:solidFill>
                <a:srgbClr val="FFF050"/>
              </a:solidFill>
              <a:latin typeface="微软雅黑" panose="020B0503020204020204" pitchFamily="34" charset="-122"/>
              <a:ea typeface="微软雅黑" panose="020B0503020204020204" pitchFamily="34" charset="-122"/>
            </a:endParaRPr>
          </a:p>
        </p:txBody>
      </p:sp>
      <p:sp>
        <p:nvSpPr>
          <p:cNvPr id="56" name="TextBox 27"/>
          <p:cNvSpPr txBox="1">
            <a:spLocks noChangeArrowheads="1"/>
          </p:cNvSpPr>
          <p:nvPr/>
        </p:nvSpPr>
        <p:spPr bwMode="auto">
          <a:xfrm>
            <a:off x="6360160" y="2785745"/>
            <a:ext cx="3173095" cy="306705"/>
          </a:xfrm>
          <a:prstGeom prst="rect">
            <a:avLst/>
          </a:prstGeom>
          <a:solidFill>
            <a:schemeClr val="tx1">
              <a:lumMod val="50000"/>
              <a:lumOff val="50000"/>
            </a:schemeClr>
          </a:solidFill>
          <a:ln w="9525">
            <a:noFill/>
            <a:miter lim="800000"/>
          </a:ln>
        </p:spPr>
        <p:txBody>
          <a:bodyPr wrap="square">
            <a:spAutoFit/>
          </a:bodyPr>
          <a:lstStyle/>
          <a:p>
            <a:pPr marL="285750" indent="-285750">
              <a:buFont typeface="Arial" panose="020B0604020202020204" pitchFamily="34" charset="0"/>
              <a:buChar char="•"/>
            </a:pPr>
            <a:r>
              <a:rPr sz="1400" spc="-95" dirty="0">
                <a:solidFill>
                  <a:schemeClr val="bg1"/>
                </a:solidFill>
                <a:latin typeface="Arial" panose="020B0604020202020204"/>
                <a:cs typeface="Arial" panose="020B0604020202020204"/>
                <a:sym typeface="+mn-ea"/>
              </a:rPr>
              <a:t>buyer-seller interaction analysis</a:t>
            </a:r>
            <a:r>
              <a:rPr sz="1400" spc="-95" dirty="0">
                <a:latin typeface="Arial" panose="020B0604020202020204"/>
                <a:cs typeface="Arial" panose="020B0604020202020204"/>
                <a:sym typeface="+mn-ea"/>
              </a:rPr>
              <a:t>)</a:t>
            </a:r>
            <a:endParaRPr lang="zh-CN" altLang="en-US" sz="140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aphicFrame>
        <p:nvGraphicFramePr>
          <p:cNvPr id="5" name="表格 4"/>
          <p:cNvGraphicFramePr/>
          <p:nvPr>
            <p:custDataLst>
              <p:tags r:id="rId3"/>
            </p:custDataLst>
          </p:nvPr>
        </p:nvGraphicFramePr>
        <p:xfrm>
          <a:off x="624840" y="4481830"/>
          <a:ext cx="11439525" cy="2206625"/>
        </p:xfrm>
        <a:graphic>
          <a:graphicData uri="http://schemas.openxmlformats.org/drawingml/2006/table">
            <a:tbl>
              <a:tblPr firstRow="1" bandRow="1">
                <a:tableStyleId>{5C22544A-7EE6-4342-B048-85BDC9FD1C3A}</a:tableStyleId>
              </a:tblPr>
              <a:tblGrid>
                <a:gridCol w="1309370"/>
                <a:gridCol w="10130155"/>
              </a:tblGrid>
              <a:tr h="400050">
                <a:tc>
                  <a:txBody>
                    <a:bodyPr/>
                    <a:lstStyle/>
                    <a:p>
                      <a:pPr algn="ctr">
                        <a:buNone/>
                      </a:pPr>
                      <a:r>
                        <a:rPr lang="en-US" altLang="zh-CN" sz="2000" dirty="0">
                          <a:solidFill>
                            <a:srgbClr val="FFFFFF"/>
                          </a:solidFill>
                        </a:rPr>
                        <a:t>Time </a:t>
                      </a:r>
                      <a:endParaRPr lang="en-US" altLang="zh-CN" sz="2000" dirty="0">
                        <a:solidFill>
                          <a:srgbClr val="FFFFFF"/>
                        </a:solidFill>
                      </a:endParaRPr>
                    </a:p>
                  </a:txBody>
                  <a:tcPr>
                    <a:lnL>
                      <a:noFill/>
                    </a:lnL>
                    <a:lnR w="19050">
                      <a:solidFill>
                        <a:srgbClr val="FFFFFF"/>
                      </a:solidFill>
                      <a:prstDash val="solid"/>
                    </a:lnR>
                    <a:lnT>
                      <a:noFill/>
                    </a:lnT>
                    <a:lnB>
                      <a:noFill/>
                    </a:lnB>
                    <a:solidFill>
                      <a:srgbClr val="DD9B23"/>
                    </a:solidFill>
                  </a:tcPr>
                </a:tc>
                <a:tc>
                  <a:txBody>
                    <a:bodyPr/>
                    <a:lstStyle/>
                    <a:p>
                      <a:pPr algn="ctr">
                        <a:buNone/>
                      </a:pPr>
                      <a:r>
                        <a:rPr lang="en-US" altLang="zh-CN" sz="2000" dirty="0">
                          <a:solidFill>
                            <a:srgbClr val="FFFFFF"/>
                          </a:solidFill>
                        </a:rPr>
                        <a:t>Target</a:t>
                      </a:r>
                      <a:endParaRPr lang="en-US" altLang="zh-CN" sz="2000" dirty="0">
                        <a:solidFill>
                          <a:srgbClr val="FFFFFF"/>
                        </a:solidFill>
                      </a:endParaRPr>
                    </a:p>
                  </a:txBody>
                  <a:tcPr>
                    <a:lnL w="19050">
                      <a:solidFill>
                        <a:srgbClr val="FFFFFF"/>
                      </a:solidFill>
                      <a:prstDash val="solid"/>
                    </a:lnL>
                    <a:lnR>
                      <a:noFill/>
                    </a:lnR>
                    <a:lnT>
                      <a:noFill/>
                    </a:lnT>
                    <a:lnB>
                      <a:noFill/>
                    </a:lnB>
                    <a:solidFill>
                      <a:srgbClr val="DD9B23"/>
                    </a:solidFill>
                  </a:tcPr>
                </a:tc>
              </a:tr>
              <a:tr h="544830">
                <a:tc>
                  <a:txBody>
                    <a:bodyPr/>
                    <a:lstStyle/>
                    <a:p>
                      <a:pPr algn="l">
                        <a:buNone/>
                      </a:pPr>
                      <a:r>
                        <a:rPr lang="en-US" altLang="zh-CN" sz="1800" dirty="0">
                          <a:solidFill>
                            <a:srgbClr val="404040"/>
                          </a:solidFill>
                          <a:sym typeface="+mn-ea"/>
                        </a:rPr>
                        <a:t>Q2, 2020</a:t>
                      </a:r>
                      <a:endParaRPr lang="en-US" altLang="zh-CN" sz="1800" dirty="0">
                        <a:solidFill>
                          <a:srgbClr val="404040"/>
                        </a:solidFill>
                        <a:sym typeface="+mn-ea"/>
                      </a:endParaRPr>
                    </a:p>
                  </a:txBody>
                  <a:tcPr anchor="ctr">
                    <a:lnL>
                      <a:noFill/>
                    </a:lnL>
                    <a:lnR w="19050">
                      <a:solidFill>
                        <a:srgbClr val="FFFFFF"/>
                      </a:solidFill>
                      <a:prstDash val="solid"/>
                    </a:lnR>
                    <a:lnT>
                      <a:noFill/>
                    </a:lnT>
                    <a:lnB>
                      <a:noFill/>
                    </a:lnB>
                    <a:solidFill>
                      <a:srgbClr val="FFFFFF"/>
                    </a:solidFill>
                  </a:tcPr>
                </a:tc>
                <a:tc>
                  <a:txBody>
                    <a:bodyPr/>
                    <a:lstStyle/>
                    <a:p>
                      <a:pPr algn="l">
                        <a:buNone/>
                      </a:pPr>
                      <a:r>
                        <a:rPr lang="en-US" altLang="zh-CN" sz="1800" b="1" dirty="0">
                          <a:solidFill>
                            <a:srgbClr val="404040"/>
                          </a:solidFill>
                          <a:sym typeface="+mn-ea"/>
                        </a:rPr>
                        <a:t>Set up R&amp;D infrastructure in Suzhou:</a:t>
                      </a:r>
                      <a:r>
                        <a:rPr lang="en-US" altLang="zh-CN" sz="1800" dirty="0">
                          <a:solidFill>
                            <a:srgbClr val="404040"/>
                          </a:solidFill>
                          <a:sym typeface="+mn-ea"/>
                        </a:rPr>
                        <a:t> Fitting LAB8 functions &amp; equipment to existing premises. Showroom capability</a:t>
                      </a:r>
                      <a:endParaRPr lang="en-US" altLang="zh-CN" sz="1800" dirty="0">
                        <a:solidFill>
                          <a:srgbClr val="404040"/>
                        </a:solidFill>
                        <a:sym typeface="+mn-ea"/>
                      </a:endParaRPr>
                    </a:p>
                  </a:txBody>
                  <a:tcPr anchor="ctr">
                    <a:lnL w="19050">
                      <a:solidFill>
                        <a:srgbClr val="FFFFFF"/>
                      </a:solidFill>
                      <a:prstDash val="solid"/>
                    </a:lnL>
                    <a:lnR>
                      <a:noFill/>
                    </a:lnR>
                    <a:lnT>
                      <a:noFill/>
                    </a:lnT>
                    <a:lnB>
                      <a:noFill/>
                    </a:lnB>
                    <a:solidFill>
                      <a:srgbClr val="FFFFFF"/>
                    </a:solidFill>
                  </a:tcPr>
                </a:tc>
              </a:tr>
              <a:tr h="647700">
                <a:tc>
                  <a:txBody>
                    <a:bodyPr/>
                    <a:lstStyle/>
                    <a:p>
                      <a:pPr algn="l">
                        <a:buNone/>
                      </a:pPr>
                      <a:r>
                        <a:rPr lang="en-US" altLang="zh-CN" sz="1800" dirty="0">
                          <a:solidFill>
                            <a:srgbClr val="404040"/>
                          </a:solidFill>
                          <a:sym typeface="+mn-ea"/>
                        </a:rPr>
                        <a:t>Q3, 2020</a:t>
                      </a:r>
                      <a:endParaRPr lang="en-US" altLang="zh-CN" sz="1800" dirty="0">
                        <a:solidFill>
                          <a:srgbClr val="404040"/>
                        </a:solidFill>
                        <a:sym typeface="+mn-ea"/>
                      </a:endParaRPr>
                    </a:p>
                  </a:txBody>
                  <a:tcPr anchor="ctr">
                    <a:lnL>
                      <a:noFill/>
                    </a:lnL>
                    <a:lnR w="19050">
                      <a:solidFill>
                        <a:srgbClr val="FFFFFF"/>
                      </a:solidFill>
                      <a:prstDash val="solid"/>
                    </a:lnR>
                    <a:lnT>
                      <a:noFill/>
                    </a:lnT>
                    <a:lnB>
                      <a:noFill/>
                    </a:lnB>
                    <a:solidFill>
                      <a:srgbClr val="F2F2F2"/>
                    </a:solidFill>
                  </a:tcPr>
                </a:tc>
                <a:tc>
                  <a:txBody>
                    <a:bodyPr/>
                    <a:lstStyle/>
                    <a:p>
                      <a:pPr marL="12700" marR="5080" algn="l">
                        <a:lnSpc>
                          <a:spcPct val="102000"/>
                        </a:lnSpc>
                        <a:spcBef>
                          <a:spcPts val="60"/>
                        </a:spcBef>
                      </a:pPr>
                      <a:r>
                        <a:rPr lang="en-US" altLang="zh-CN" sz="1800" b="1" dirty="0">
                          <a:solidFill>
                            <a:srgbClr val="404040"/>
                          </a:solidFill>
                          <a:sym typeface="+mn-ea"/>
                        </a:rPr>
                        <a:t>Pilots with client company:</a:t>
                      </a:r>
                      <a:r>
                        <a:rPr lang="en-US" altLang="zh-CN" sz="1800" dirty="0">
                          <a:solidFill>
                            <a:srgbClr val="404040"/>
                          </a:solidFill>
                          <a:sym typeface="+mn-ea"/>
                        </a:rPr>
                        <a:t> Piloting Augmented Reality, Virtual Reality &amp; Mixed Reality, Emotion AI, Facial  Expression Analyses, Eye-tracking, Galvanic Skin Response, Semantic analyses, Speech  related analyses</a:t>
                      </a:r>
                      <a:endParaRPr lang="en-US" altLang="zh-CN" sz="1800" dirty="0">
                        <a:solidFill>
                          <a:srgbClr val="404040"/>
                        </a:solidFill>
                        <a:sym typeface="+mn-ea"/>
                      </a:endParaRPr>
                    </a:p>
                  </a:txBody>
                  <a:tcPr anchor="ctr">
                    <a:lnL w="19050">
                      <a:solidFill>
                        <a:srgbClr val="FFFFFF"/>
                      </a:solidFill>
                      <a:prstDash val="solid"/>
                    </a:lnL>
                    <a:lnR>
                      <a:noFill/>
                    </a:lnR>
                    <a:lnT>
                      <a:noFill/>
                    </a:lnT>
                    <a:lnB>
                      <a:noFill/>
                    </a:lnB>
                    <a:solidFill>
                      <a:srgbClr val="F2F2F2"/>
                    </a:solidFill>
                  </a:tcPr>
                </a:tc>
              </a:tr>
              <a:tr h="518795">
                <a:tc>
                  <a:txBody>
                    <a:bodyPr/>
                    <a:lstStyle/>
                    <a:p>
                      <a:pPr algn="l">
                        <a:buNone/>
                      </a:pPr>
                      <a:r>
                        <a:rPr lang="en-US" altLang="zh-CN" sz="1800">
                          <a:solidFill>
                            <a:srgbClr val="404040"/>
                          </a:solidFill>
                          <a:sym typeface="+mn-ea"/>
                        </a:rPr>
                        <a:t>Q4, 2020</a:t>
                      </a:r>
                      <a:endParaRPr lang="en-US" altLang="zh-CN" sz="1800">
                        <a:solidFill>
                          <a:srgbClr val="404040"/>
                        </a:solidFill>
                        <a:sym typeface="+mn-ea"/>
                      </a:endParaRPr>
                    </a:p>
                  </a:txBody>
                  <a:tcPr anchor="ctr">
                    <a:lnL>
                      <a:noFill/>
                    </a:lnL>
                    <a:lnR w="19050">
                      <a:solidFill>
                        <a:srgbClr val="FFFFFF"/>
                      </a:solidFill>
                      <a:prstDash val="solid"/>
                    </a:lnR>
                    <a:lnT>
                      <a:noFill/>
                    </a:lnT>
                    <a:lnB w="19050">
                      <a:solidFill>
                        <a:srgbClr val="F58F33"/>
                      </a:solidFill>
                      <a:prstDash val="solid"/>
                    </a:lnB>
                    <a:solidFill>
                      <a:srgbClr val="FFFFFF"/>
                    </a:solidFill>
                  </a:tcPr>
                </a:tc>
                <a:tc>
                  <a:txBody>
                    <a:bodyPr/>
                    <a:lstStyle/>
                    <a:p>
                      <a:pPr algn="l">
                        <a:buNone/>
                      </a:pPr>
                      <a:r>
                        <a:rPr lang="en-US" altLang="zh-CN" sz="1800" b="1" dirty="0">
                          <a:solidFill>
                            <a:srgbClr val="404040"/>
                          </a:solidFill>
                          <a:sym typeface="+mn-ea"/>
                        </a:rPr>
                        <a:t>Scale up</a:t>
                      </a:r>
                      <a:r>
                        <a:rPr lang="en-US" altLang="zh-CN" sz="1800" dirty="0">
                          <a:solidFill>
                            <a:srgbClr val="404040"/>
                          </a:solidFill>
                          <a:sym typeface="+mn-ea"/>
                        </a:rPr>
                        <a:t>: Extending RDI co-operation</a:t>
                      </a:r>
                      <a:endParaRPr lang="zh-CN" altLang="en-US" sz="1800" dirty="0">
                        <a:solidFill>
                          <a:srgbClr val="404040"/>
                        </a:solidFill>
                        <a:sym typeface="+mn-ea"/>
                      </a:endParaRPr>
                    </a:p>
                  </a:txBody>
                  <a:tcPr anchor="ctr">
                    <a:lnL w="19050">
                      <a:solidFill>
                        <a:srgbClr val="FFFFFF"/>
                      </a:solidFill>
                      <a:prstDash val="solid"/>
                    </a:lnL>
                    <a:lnR>
                      <a:noFill/>
                    </a:lnR>
                    <a:lnT>
                      <a:noFill/>
                    </a:lnT>
                    <a:lnB w="19050">
                      <a:solidFill>
                        <a:srgbClr val="F58F33"/>
                      </a:solidFill>
                      <a:prstDash val="solid"/>
                    </a:lnB>
                    <a:solidFill>
                      <a:srgbClr val="FFFFFF"/>
                    </a:solidFill>
                  </a:tcPr>
                </a:tc>
              </a:tr>
            </a:tbl>
          </a:graphicData>
        </a:graphic>
      </p:graphicFrame>
      <p:sp>
        <p:nvSpPr>
          <p:cNvPr id="6" name="文本框 5"/>
          <p:cNvSpPr txBox="1"/>
          <p:nvPr/>
        </p:nvSpPr>
        <p:spPr>
          <a:xfrm>
            <a:off x="2249170" y="473710"/>
            <a:ext cx="9825990" cy="460375"/>
          </a:xfrm>
          <a:prstGeom prst="rect">
            <a:avLst/>
          </a:prstGeom>
          <a:noFill/>
        </p:spPr>
        <p:txBody>
          <a:bodyPr wrap="square" rtlCol="0" anchor="t">
            <a:spAutoFit/>
          </a:bodyPr>
          <a:lstStyle/>
          <a:p>
            <a:r>
              <a:rPr lang="en-US" sz="2400" b="1" dirty="0">
                <a:latin typeface="微软雅黑" panose="020B0503020204020204" pitchFamily="34" charset="-122"/>
                <a:ea typeface="微软雅黑" panose="020B0503020204020204" pitchFamily="34" charset="-122"/>
              </a:rPr>
              <a:t>Haaga-Helia University of Applied Sciences's Lab 8 Suzhou</a:t>
            </a:r>
            <a:endParaRPr lang="en-US" sz="2400" b="1" dirty="0">
              <a:latin typeface="微软雅黑" panose="020B0503020204020204" pitchFamily="34" charset="-122"/>
              <a:ea typeface="微软雅黑" panose="020B0503020204020204" pitchFamily="34" charset="-122"/>
            </a:endParaRPr>
          </a:p>
        </p:txBody>
      </p:sp>
      <p:sp>
        <p:nvSpPr>
          <p:cNvPr id="9" name="文本框 8"/>
          <p:cNvSpPr txBox="1"/>
          <p:nvPr/>
        </p:nvSpPr>
        <p:spPr>
          <a:xfrm>
            <a:off x="624840" y="1562100"/>
            <a:ext cx="1624330" cy="2306955"/>
          </a:xfrm>
          <a:prstGeom prst="rect">
            <a:avLst/>
          </a:prstGeom>
          <a:solidFill>
            <a:schemeClr val="bg1"/>
          </a:solidFill>
        </p:spPr>
        <p:txBody>
          <a:bodyPr wrap="square" rtlCol="0">
            <a:spAutoFit/>
          </a:bodyPr>
          <a:lstStyle/>
          <a:p>
            <a:r>
              <a:rPr lang="en-US" altLang="zh-CN" dirty="0">
                <a:solidFill>
                  <a:schemeClr val="tx1"/>
                </a:solidFill>
              </a:rPr>
              <a:t>These projects are already in operation in Finland, but are now planned to be introduced to China. </a:t>
            </a:r>
            <a:endParaRPr lang="zh-CN" altLang="en-US" dirty="0">
              <a:solidFill>
                <a:schemeClr val="tx1"/>
              </a:solidFill>
              <a:sym typeface="+mn-ea"/>
            </a:endParaRPr>
          </a:p>
        </p:txBody>
      </p:sp>
      <p:pic>
        <p:nvPicPr>
          <p:cNvPr id="7" name="图片 6"/>
          <p:cNvPicPr>
            <a:picLocks noChangeAspect="1"/>
          </p:cNvPicPr>
          <p:nvPr/>
        </p:nvPicPr>
        <p:blipFill>
          <a:blip r:embed="rId4"/>
          <a:srcRect l="16242" t="25391" r="61069" b="21450"/>
          <a:stretch>
            <a:fillRect/>
          </a:stretch>
        </p:blipFill>
        <p:spPr>
          <a:xfrm>
            <a:off x="9722485" y="1348740"/>
            <a:ext cx="2341880" cy="3085465"/>
          </a:xfrm>
          <a:prstGeom prst="rect">
            <a:avLst/>
          </a:prstGeom>
        </p:spPr>
      </p:pic>
      <p:sp>
        <p:nvSpPr>
          <p:cNvPr id="15" name="灯片编号占位符 1"/>
          <p:cNvSpPr>
            <a:spLocks noGrp="1"/>
          </p:cNvSpPr>
          <p:nvPr/>
        </p:nvSpPr>
        <p:spPr>
          <a:xfrm>
            <a:off x="10049510" y="6365558"/>
            <a:ext cx="2057400" cy="273844"/>
          </a:xfrm>
          <a:prstGeom prst="rect">
            <a:avLst/>
          </a:prstGeom>
        </p:spPr>
        <p:txBody>
          <a:bodyPr lIns="68580" tIns="34290" rIns="68580" bIns="34290"/>
          <a:lstStyle>
            <a:defPPr>
              <a:defRPr lang="zh-CN"/>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a:lstStyle>
          <a:p>
            <a:fld id="{7D9BB5D0-35E4-459D-AEF3-FE4D7C45CC19}" type="slidenum">
              <a:rPr lang="en-US" altLang="zh-CN"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object 2"/>
          <p:cNvSpPr/>
          <p:nvPr/>
        </p:nvSpPr>
        <p:spPr>
          <a:xfrm>
            <a:off x="9557004" y="1874520"/>
            <a:ext cx="993648" cy="599559"/>
          </a:xfrm>
          <a:prstGeom prst="rect">
            <a:avLst/>
          </a:prstGeom>
          <a:blipFill>
            <a:blip r:embed="rId1" cstate="print"/>
            <a:stretch>
              <a:fillRect/>
            </a:stretch>
          </a:blipFill>
        </p:spPr>
        <p:txBody>
          <a:bodyPr wrap="square" lIns="0" tIns="0" rIns="0" bIns="0" rtlCol="0"/>
          <a:p/>
        </p:txBody>
      </p:sp>
      <p:sp>
        <p:nvSpPr>
          <p:cNvPr id="3" name="object 3"/>
          <p:cNvSpPr txBox="1">
            <a:spLocks noGrp="1"/>
          </p:cNvSpPr>
          <p:nvPr/>
        </p:nvSpPr>
        <p:spPr>
          <a:xfrm>
            <a:off x="625792" y="2576675"/>
            <a:ext cx="10657205" cy="4100830"/>
          </a:xfrm>
          <a:prstGeom prst="rect">
            <a:avLst/>
          </a:prstGeom>
        </p:spPr>
        <p:txBody>
          <a:bodyPr vert="horz" wrap="square" lIns="0" tIns="12700" rIns="0" bIns="0" rtlCol="0">
            <a:spAutoFit/>
          </a:bodyPr>
          <a:lstStyle>
            <a:lvl1pPr marL="228600" indent="-228600" algn="l" defTabSz="914400" rtl="0" eaLnBrk="1" latinLnBrk="0" hangingPunct="1">
              <a:lnSpc>
                <a:spcPts val="2600"/>
              </a:lnSpc>
              <a:spcBef>
                <a:spcPts val="1000"/>
              </a:spcBef>
              <a:buFont typeface="Arial" panose="020B0604020202020204" pitchFamily="34" charset="0"/>
              <a:buChar char="•"/>
              <a:defRPr sz="2800" kern="1200">
                <a:solidFill>
                  <a:schemeClr val="tx1"/>
                </a:solidFill>
                <a:latin typeface="+mn-lt"/>
                <a:ea typeface="+mn-ea"/>
                <a:cs typeface="+mn-cs"/>
              </a:defRPr>
            </a:lvl1pPr>
            <a:lvl2pPr marL="10795" indent="0" algn="l" defTabSz="914400" rtl="0" eaLnBrk="1" latinLnBrk="0" hangingPunct="1">
              <a:lnSpc>
                <a:spcPct val="90000"/>
              </a:lnSpc>
              <a:spcBef>
                <a:spcPts val="500"/>
              </a:spcBef>
              <a:buFont typeface="Arial" panose="020B0604020202020204" pitchFamily="34" charset="0"/>
              <a:buNone/>
              <a:defRPr sz="2400" b="0" i="0" kern="1200">
                <a:solidFill>
                  <a:schemeClr val="tx1"/>
                </a:solidFill>
                <a:latin typeface="Frutiger LT Std 45 Light" charset="0"/>
                <a:ea typeface="Frutiger LT Std 45 Light" charset="0"/>
                <a:cs typeface="Frutiger LT Std 45 Light"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2700" marR="308610">
              <a:lnSpc>
                <a:spcPct val="100000"/>
              </a:lnSpc>
              <a:spcBef>
                <a:spcPts val="100"/>
              </a:spcBef>
            </a:pPr>
            <a:r>
              <a:rPr lang="en-US" sz="1800" dirty="0"/>
              <a:t>The purpose of Finland's big data project (2017-2019) is to find market opportunities and space through the collection and analysis of big data in the B2B market, and then set up relevant entrepreneurial projects in a targeted manner.</a:t>
            </a:r>
            <a:endParaRPr sz="1400" dirty="0">
              <a:latin typeface="Times New Roman" panose="02020603050405020304"/>
              <a:cs typeface="Times New Roman" panose="02020603050405020304"/>
            </a:endParaRPr>
          </a:p>
          <a:p>
            <a:pPr marL="12700" marR="5080">
              <a:lnSpc>
                <a:spcPct val="100000"/>
              </a:lnSpc>
            </a:pPr>
            <a:r>
              <a:rPr lang="en-US" sz="1800" dirty="0"/>
              <a:t>The implementation of this project relies on a multidisciplinary team: big data researchers, marketing and innovation talent, quantity and quantitative analysts, empirical analysts, and more.</a:t>
            </a:r>
            <a:endParaRPr sz="3200" spc="-10" dirty="0"/>
          </a:p>
          <a:p>
            <a:pPr marL="12700">
              <a:lnSpc>
                <a:spcPct val="100000"/>
              </a:lnSpc>
            </a:pPr>
            <a:r>
              <a:rPr lang="en-US" sz="1600" dirty="0"/>
              <a:t>Project </a:t>
            </a:r>
            <a:r>
              <a:rPr lang="en-US" sz="1600" dirty="0" err="1"/>
              <a:t>Beneifts</a:t>
            </a:r>
            <a:r>
              <a:rPr lang="en-US" sz="1600" dirty="0"/>
              <a:t> /output</a:t>
            </a:r>
            <a:r>
              <a:rPr sz="1600" dirty="0"/>
              <a:t>：</a:t>
            </a:r>
            <a:endParaRPr sz="1600" dirty="0"/>
          </a:p>
          <a:p>
            <a:pPr marL="755650" indent="-285750">
              <a:lnSpc>
                <a:spcPct val="100000"/>
              </a:lnSpc>
              <a:buFont typeface="Wingdings" panose="05000000000000000000"/>
              <a:buChar char=""/>
              <a:tabLst>
                <a:tab pos="755650" algn="l"/>
              </a:tabLst>
            </a:pPr>
            <a:r>
              <a:rPr lang="en-US" sz="1600" dirty="0">
                <a:latin typeface="宋体" panose="02010600030101010101" pitchFamily="2" charset="-122"/>
                <a:cs typeface="宋体" panose="02010600030101010101" pitchFamily="2" charset="-122"/>
              </a:rPr>
              <a:t>This project will improve the level of big data application analysis and help entrepreneurs find new business opportunities in the B2B market</a:t>
            </a:r>
            <a:r>
              <a:rPr lang="en-US" sz="1600" spc="-5" dirty="0">
                <a:latin typeface="宋体" panose="02010600030101010101" pitchFamily="2" charset="-122"/>
                <a:cs typeface="宋体" panose="02010600030101010101" pitchFamily="2" charset="-122"/>
              </a:rPr>
              <a:t>.</a:t>
            </a:r>
            <a:endParaRPr lang="zh-CN" altLang="en-US" sz="1800" dirty="0">
              <a:latin typeface="Times New Roman" panose="02020603050405020304"/>
              <a:cs typeface="Times New Roman" panose="02020603050405020304"/>
            </a:endParaRPr>
          </a:p>
          <a:p>
            <a:pPr marL="755650" indent="-285750">
              <a:lnSpc>
                <a:spcPct val="100000"/>
              </a:lnSpc>
              <a:buFont typeface="Wingdings" panose="05000000000000000000"/>
              <a:buChar char=""/>
              <a:tabLst>
                <a:tab pos="755650" algn="l"/>
              </a:tabLst>
            </a:pPr>
            <a:r>
              <a:rPr lang="en-US" sz="1600" dirty="0">
                <a:latin typeface="宋体" panose="02010600030101010101" pitchFamily="2" charset="-122"/>
                <a:cs typeface="宋体" panose="02010600030101010101" pitchFamily="2" charset="-122"/>
              </a:rPr>
              <a:t>Help companies improve their sales strategies and sales channels, save costs and improve efficiency.</a:t>
            </a:r>
            <a:endParaRPr sz="2400" b="1" kern="1200" dirty="0">
              <a:latin typeface="宋体" panose="02010600030101010101" pitchFamily="2" charset="-122"/>
            </a:endParaRPr>
          </a:p>
          <a:p>
            <a:pPr marL="12700">
              <a:lnSpc>
                <a:spcPct val="100000"/>
              </a:lnSpc>
            </a:pPr>
            <a:r>
              <a:rPr lang="en-US" sz="1800" b="1" dirty="0">
                <a:latin typeface="宋体" panose="02010600030101010101" pitchFamily="2" charset="-122"/>
              </a:rPr>
              <a:t>Status: This project has been operating in Finland for two and a half years, and has about ten strategic partners from universities and research institutions in Finland, Belgium and Germany, and ample working capital. The investor is TEKES of Finland.</a:t>
            </a:r>
            <a:endParaRPr sz="1800" b="1" kern="1200" dirty="0">
              <a:latin typeface="宋体" panose="02010600030101010101" pitchFamily="2" charset="-122"/>
            </a:endParaRPr>
          </a:p>
        </p:txBody>
      </p:sp>
      <p:sp>
        <p:nvSpPr>
          <p:cNvPr id="7" name="object 7"/>
          <p:cNvSpPr txBox="1"/>
          <p:nvPr/>
        </p:nvSpPr>
        <p:spPr>
          <a:xfrm>
            <a:off x="10105390" y="6376987"/>
            <a:ext cx="116205" cy="240029"/>
          </a:xfrm>
          <a:prstGeom prst="rect">
            <a:avLst/>
          </a:prstGeom>
        </p:spPr>
        <p:txBody>
          <a:bodyPr vert="horz" wrap="square" lIns="0" tIns="13335" rIns="0" bIns="0" rtlCol="0">
            <a:spAutoFit/>
          </a:bodyPr>
          <a:lstStyle/>
          <a:p>
            <a:pPr marL="12700">
              <a:lnSpc>
                <a:spcPct val="100000"/>
              </a:lnSpc>
              <a:spcBef>
                <a:spcPts val="105"/>
              </a:spcBef>
            </a:pPr>
            <a:r>
              <a:rPr sz="1400" dirty="0">
                <a:latin typeface="Calibri" panose="020F0502020204030204"/>
                <a:cs typeface="Calibri" panose="020F0502020204030204"/>
              </a:rPr>
              <a:t>6</a:t>
            </a:r>
            <a:endParaRPr sz="1400">
              <a:latin typeface="Calibri" panose="020F0502020204030204"/>
              <a:cs typeface="Calibri" panose="020F0502020204030204"/>
            </a:endParaRPr>
          </a:p>
        </p:txBody>
      </p:sp>
      <p:sp>
        <p:nvSpPr>
          <p:cNvPr id="6" name="object 6"/>
          <p:cNvSpPr/>
          <p:nvPr/>
        </p:nvSpPr>
        <p:spPr>
          <a:xfrm>
            <a:off x="3650734" y="1089868"/>
            <a:ext cx="4607052" cy="1487424"/>
          </a:xfrm>
          <a:prstGeom prst="rect">
            <a:avLst/>
          </a:prstGeom>
          <a:blipFill>
            <a:blip r:embed="rId2" cstate="print"/>
            <a:stretch>
              <a:fillRect/>
            </a:stretch>
          </a:blipFill>
        </p:spPr>
        <p:txBody>
          <a:bodyPr wrap="square" lIns="0" tIns="0" rIns="0" bIns="0" rtlCol="0"/>
          <a:p/>
        </p:txBody>
      </p:sp>
      <p:sp>
        <p:nvSpPr>
          <p:cNvPr id="8" name="文本框 7"/>
          <p:cNvSpPr txBox="1"/>
          <p:nvPr/>
        </p:nvSpPr>
        <p:spPr>
          <a:xfrm>
            <a:off x="2249170" y="473710"/>
            <a:ext cx="9825990" cy="460375"/>
          </a:xfrm>
          <a:prstGeom prst="rect">
            <a:avLst/>
          </a:prstGeom>
          <a:noFill/>
        </p:spPr>
        <p:txBody>
          <a:bodyPr wrap="square" rtlCol="0" anchor="t">
            <a:spAutoFit/>
          </a:bodyPr>
          <a:p>
            <a:r>
              <a:rPr lang="en-US" sz="2400" b="1" dirty="0">
                <a:latin typeface="微软雅黑" panose="020B0503020204020204" pitchFamily="34" charset="-122"/>
                <a:ea typeface="微软雅黑" panose="020B0503020204020204" pitchFamily="34" charset="-122"/>
              </a:rPr>
              <a:t>Haaga-Helia Project: Big Data-Big Business</a:t>
            </a:r>
            <a:endParaRPr lang="en-US" sz="2400" b="1" dirty="0">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582930" y="4437380"/>
            <a:ext cx="7881620" cy="2061210"/>
          </a:xfrm>
          <a:prstGeom prst="rect">
            <a:avLst/>
          </a:prstGeom>
          <a:noFill/>
          <a:extLst>
            <a:ext uri="{909E8E84-426E-40DD-AFC4-6F175D3DCCD1}">
              <a14:hiddenFill xmlns:a14="http://schemas.microsoft.com/office/drawing/2010/main">
                <a:solidFill>
                  <a:schemeClr val="bg1">
                    <a:lumMod val="95000"/>
                  </a:schemeClr>
                </a:solidFill>
              </a14:hiddenFill>
            </a:ext>
          </a:extLst>
        </p:spPr>
        <p:txBody>
          <a:bodyPr wrap="square" rtlCol="0" anchor="t">
            <a:spAutoFit/>
          </a:bodyPr>
          <a:lstStyle/>
          <a:p>
            <a:r>
              <a:rPr lang="zh-CN" altLang="en-US" sz="2000" b="1" dirty="0"/>
              <a:t>Project aims: </a:t>
            </a:r>
            <a:endParaRPr lang="zh-CN" altLang="en-US" sz="2000" b="1" dirty="0"/>
          </a:p>
          <a:p>
            <a:r>
              <a:rPr lang="zh-CN" altLang="en-US" dirty="0"/>
              <a:t>850 students are exposed to entrepreneurship and challenges in the silver, green and blue economies;</a:t>
            </a:r>
            <a:endParaRPr lang="zh-CN" altLang="en-US" dirty="0"/>
          </a:p>
          <a:p>
            <a:pPr marL="285750" indent="-285750">
              <a:buFont typeface="Arial" panose="020B0604020202020204" pitchFamily="34" charset="0"/>
              <a:buChar char="•"/>
            </a:pPr>
            <a:r>
              <a:rPr lang="zh-CN" altLang="en-US" dirty="0"/>
              <a:t>6 new cross-border companies with global potential will be created;</a:t>
            </a:r>
            <a:endParaRPr lang="zh-CN" altLang="en-US" dirty="0"/>
          </a:p>
          <a:p>
            <a:pPr marL="285750" indent="-285750">
              <a:buFont typeface="Arial" panose="020B0604020202020204" pitchFamily="34" charset="0"/>
              <a:buChar char="•"/>
            </a:pPr>
            <a:r>
              <a:rPr lang="zh-CN" altLang="en-US" dirty="0"/>
              <a:t>15 existing early stage startups are supported within the program;</a:t>
            </a:r>
            <a:endParaRPr lang="zh-CN" altLang="en-US" dirty="0"/>
          </a:p>
          <a:p>
            <a:pPr marL="285750" indent="-285750">
              <a:buFont typeface="Arial" panose="020B0604020202020204" pitchFamily="34" charset="0"/>
              <a:buChar char="•"/>
            </a:pPr>
            <a:r>
              <a:rPr lang="zh-CN" altLang="en-US" dirty="0"/>
              <a:t>6 joint demo days for ecosystem partners are organized during the program;</a:t>
            </a:r>
            <a:endParaRPr lang="zh-CN" altLang="en-US" dirty="0"/>
          </a:p>
          <a:p>
            <a:pPr marL="285750" indent="-285750">
              <a:buFont typeface="Arial" panose="020B0604020202020204" pitchFamily="34" charset="0"/>
              <a:buChar char="•"/>
            </a:pPr>
            <a:endParaRPr lang="zh-CN" altLang="en-US" dirty="0"/>
          </a:p>
        </p:txBody>
      </p:sp>
      <p:sp>
        <p:nvSpPr>
          <p:cNvPr id="3" name="文本框 2"/>
          <p:cNvSpPr txBox="1"/>
          <p:nvPr/>
        </p:nvSpPr>
        <p:spPr>
          <a:xfrm>
            <a:off x="1888490" y="266065"/>
            <a:ext cx="9874250" cy="829945"/>
          </a:xfrm>
          <a:prstGeom prst="rect">
            <a:avLst/>
          </a:prstGeom>
          <a:noFill/>
        </p:spPr>
        <p:txBody>
          <a:bodyPr wrap="square" rtlCol="0" anchor="t">
            <a:spAutoFit/>
          </a:bodyPr>
          <a:lstStyle/>
          <a:p>
            <a:pPr algn="l">
              <a:buClrTx/>
              <a:buSzTx/>
              <a:buFontTx/>
            </a:pPr>
            <a:r>
              <a:rPr lang="en-US" sz="2400" b="1" dirty="0">
                <a:latin typeface="微软雅黑" panose="020B0503020204020204" pitchFamily="34" charset="-122"/>
                <a:ea typeface="微软雅黑" panose="020B0503020204020204" pitchFamily="34" charset="-122"/>
                <a:sym typeface="+mn-ea"/>
              </a:rPr>
              <a:t>Haaga-Helia Project: NICCAP - Nordic Innovative Company Creation Acceleration Program</a:t>
            </a:r>
            <a:endParaRPr lang="en-US" sz="2400" b="1" dirty="0">
              <a:latin typeface="微软雅黑" panose="020B0503020204020204" pitchFamily="34" charset="-122"/>
              <a:ea typeface="微软雅黑" panose="020B0503020204020204" pitchFamily="34" charset="-122"/>
            </a:endParaRPr>
          </a:p>
        </p:txBody>
      </p:sp>
      <p:sp>
        <p:nvSpPr>
          <p:cNvPr id="6" name="文本框 5"/>
          <p:cNvSpPr txBox="1"/>
          <p:nvPr/>
        </p:nvSpPr>
        <p:spPr>
          <a:xfrm>
            <a:off x="582930" y="1242060"/>
            <a:ext cx="10816590" cy="1938020"/>
          </a:xfrm>
          <a:prstGeom prst="rect">
            <a:avLst/>
          </a:prstGeom>
          <a:noFill/>
        </p:spPr>
        <p:txBody>
          <a:bodyPr wrap="square" rtlCol="0" anchor="t">
            <a:spAutoFit/>
          </a:bodyPr>
          <a:lstStyle/>
          <a:p>
            <a:r>
              <a:rPr lang="en-US" altLang="zh-CN" sz="2000" b="1" dirty="0">
                <a:sym typeface="+mn-ea"/>
              </a:rPr>
              <a:t>NICCAP: </a:t>
            </a:r>
            <a:endParaRPr lang="en-US" altLang="zh-CN" sz="2000" b="1" dirty="0"/>
          </a:p>
          <a:p>
            <a:pPr marL="285750" indent="-285750">
              <a:buFont typeface="Arial" panose="020B0604020202020204" pitchFamily="34" charset="0"/>
              <a:buChar char="•"/>
            </a:pPr>
            <a:r>
              <a:rPr lang="en-US" altLang="zh-CN" sz="2000" dirty="0">
                <a:sym typeface="+mn-ea"/>
              </a:rPr>
              <a:t>An</a:t>
            </a:r>
            <a:r>
              <a:rPr lang="zh-CN" altLang="en-US" sz="2000" dirty="0">
                <a:sym typeface="+mn-ea"/>
              </a:rPr>
              <a:t> innovation curriculum </a:t>
            </a:r>
            <a:r>
              <a:rPr lang="en-US" altLang="zh-CN" sz="2000" dirty="0">
                <a:sym typeface="+mn-ea"/>
              </a:rPr>
              <a:t>that f</a:t>
            </a:r>
            <a:r>
              <a:rPr lang="zh-CN" altLang="en-US" sz="2000" dirty="0">
                <a:sym typeface="+mn-ea"/>
              </a:rPr>
              <a:t>acilitat</a:t>
            </a:r>
            <a:r>
              <a:rPr lang="en-US" altLang="zh-CN" sz="2000" dirty="0">
                <a:sym typeface="+mn-ea"/>
              </a:rPr>
              <a:t>es</a:t>
            </a:r>
            <a:r>
              <a:rPr lang="zh-CN" altLang="en-US" sz="2000" dirty="0">
                <a:sym typeface="+mn-ea"/>
              </a:rPr>
              <a:t> accelerated international growth for newly established start-ups by providing networks, contacts, resources and skills</a:t>
            </a:r>
            <a:r>
              <a:rPr lang="en-US" altLang="zh-CN" sz="2000" dirty="0">
                <a:sym typeface="+mn-ea"/>
              </a:rPr>
              <a:t>,</a:t>
            </a:r>
            <a:endParaRPr lang="zh-CN" altLang="en-US" sz="2000" dirty="0"/>
          </a:p>
          <a:p>
            <a:pPr marL="285750" indent="-285750">
              <a:buFont typeface="Arial" panose="020B0604020202020204" pitchFamily="34" charset="0"/>
              <a:buChar char="•"/>
            </a:pPr>
            <a:r>
              <a:rPr lang="en-US" altLang="zh-CN" sz="2000" dirty="0">
                <a:sym typeface="+mn-ea"/>
              </a:rPr>
              <a:t>C</a:t>
            </a:r>
            <a:r>
              <a:rPr lang="zh-CN" altLang="en-US" sz="2000" dirty="0">
                <a:sym typeface="+mn-ea"/>
              </a:rPr>
              <a:t>ompris</a:t>
            </a:r>
            <a:r>
              <a:rPr lang="en-US" altLang="zh-CN" sz="2000" dirty="0">
                <a:sym typeface="+mn-ea"/>
              </a:rPr>
              <a:t>es</a:t>
            </a:r>
            <a:r>
              <a:rPr lang="zh-CN" altLang="en-US" sz="2000" dirty="0">
                <a:sym typeface="+mn-ea"/>
              </a:rPr>
              <a:t> of three consecutive multidisciplinary and inter-generational hackathons and idea camps that mix students from the participating countries </a:t>
            </a:r>
            <a:r>
              <a:rPr lang="en-US" altLang="zh-CN" sz="2000" dirty="0">
                <a:sym typeface="+mn-ea"/>
              </a:rPr>
              <a:t>/ </a:t>
            </a:r>
            <a:r>
              <a:rPr lang="zh-CN" altLang="en-US" sz="2000" dirty="0">
                <a:sym typeface="+mn-ea"/>
              </a:rPr>
              <a:t>organizations with the purpose of creating new cross-border companies and </a:t>
            </a:r>
            <a:r>
              <a:rPr lang="en-US" altLang="zh-CN" sz="2000" dirty="0">
                <a:sym typeface="+mn-ea"/>
              </a:rPr>
              <a:t>expanding</a:t>
            </a:r>
            <a:r>
              <a:rPr lang="zh-CN" altLang="en-US" sz="2000" dirty="0">
                <a:sym typeface="+mn-ea"/>
              </a:rPr>
              <a:t> the </a:t>
            </a:r>
            <a:r>
              <a:rPr lang="en-US" altLang="zh-CN" sz="2000" dirty="0">
                <a:sym typeface="+mn-ea"/>
              </a:rPr>
              <a:t>boundary of the </a:t>
            </a:r>
            <a:r>
              <a:rPr lang="zh-CN" altLang="en-US" sz="2000" dirty="0">
                <a:sym typeface="+mn-ea"/>
              </a:rPr>
              <a:t>innovation ecosystem</a:t>
            </a:r>
            <a:r>
              <a:rPr lang="en-US" altLang="zh-CN" sz="2000" dirty="0">
                <a:sym typeface="+mn-ea"/>
              </a:rPr>
              <a:t>,</a:t>
            </a:r>
            <a:endParaRPr lang="en-US" altLang="zh-CN" sz="2000" dirty="0">
              <a:sym typeface="+mn-ea"/>
            </a:endParaRPr>
          </a:p>
        </p:txBody>
      </p:sp>
      <p:sp>
        <p:nvSpPr>
          <p:cNvPr id="9" name="灯片编号占位符 1"/>
          <p:cNvSpPr>
            <a:spLocks noGrp="1"/>
          </p:cNvSpPr>
          <p:nvPr/>
        </p:nvSpPr>
        <p:spPr>
          <a:xfrm>
            <a:off x="10175240" y="6381433"/>
            <a:ext cx="2057400" cy="273844"/>
          </a:xfrm>
          <a:prstGeom prst="rect">
            <a:avLst/>
          </a:prstGeom>
        </p:spPr>
        <p:txBody>
          <a:bodyPr lIns="68580" tIns="34290" rIns="68580" bIns="34290"/>
          <a:lstStyle>
            <a:defPPr>
              <a:defRPr lang="zh-CN"/>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a:lstStyle>
          <a:p>
            <a:fld id="{7D9BB5D0-35E4-459D-AEF3-FE4D7C45CC19}" type="slidenum">
              <a:rPr lang="en-US" altLang="zh-CN" smtClean="0"/>
            </a:fld>
            <a:endParaRPr lang="zh-CN" altLang="en-US"/>
          </a:p>
        </p:txBody>
      </p:sp>
      <p:pic>
        <p:nvPicPr>
          <p:cNvPr id="7" name="图片 6"/>
          <p:cNvPicPr>
            <a:picLocks noChangeAspect="1"/>
          </p:cNvPicPr>
          <p:nvPr/>
        </p:nvPicPr>
        <p:blipFill>
          <a:blip r:embed="rId1"/>
          <a:srcRect r="23901" b="1956"/>
          <a:stretch>
            <a:fillRect/>
          </a:stretch>
        </p:blipFill>
        <p:spPr>
          <a:xfrm>
            <a:off x="877570" y="3331845"/>
            <a:ext cx="5334635" cy="1096645"/>
          </a:xfrm>
          <a:prstGeom prst="rect">
            <a:avLst/>
          </a:prstGeom>
        </p:spPr>
      </p:pic>
      <p:pic>
        <p:nvPicPr>
          <p:cNvPr id="8" name="图片 7"/>
          <p:cNvPicPr>
            <a:picLocks noChangeAspect="1"/>
          </p:cNvPicPr>
          <p:nvPr/>
        </p:nvPicPr>
        <p:blipFill>
          <a:blip r:embed="rId2"/>
          <a:srcRect r="231" b="5220"/>
          <a:stretch>
            <a:fillRect/>
          </a:stretch>
        </p:blipFill>
        <p:spPr>
          <a:xfrm>
            <a:off x="8204200" y="3533775"/>
            <a:ext cx="3893820" cy="2590165"/>
          </a:xfrm>
          <a:prstGeom prst="rect">
            <a:avLst/>
          </a:prstGeom>
        </p:spPr>
      </p:pic>
      <p:sp>
        <p:nvSpPr>
          <p:cNvPr id="10" name="文本框 9"/>
          <p:cNvSpPr txBox="1"/>
          <p:nvPr/>
        </p:nvSpPr>
        <p:spPr>
          <a:xfrm>
            <a:off x="582930" y="6123940"/>
            <a:ext cx="11045825" cy="645160"/>
          </a:xfrm>
          <a:prstGeom prst="rect">
            <a:avLst/>
          </a:prstGeom>
          <a:noFill/>
        </p:spPr>
        <p:txBody>
          <a:bodyPr wrap="square" rtlCol="0" anchor="t">
            <a:spAutoFit/>
          </a:bodyPr>
          <a:lstStyle/>
          <a:p>
            <a:pPr marL="285750" indent="-285750">
              <a:buFont typeface="Arial" panose="020B0604020202020204" pitchFamily="34" charset="0"/>
              <a:buChar char="•"/>
            </a:pPr>
            <a:r>
              <a:rPr lang="zh-CN" altLang="en-US">
                <a:sym typeface="+mn-ea"/>
              </a:rPr>
              <a:t>6 joint hackathon challenges are co-created with ecosystem partners;</a:t>
            </a:r>
            <a:endParaRPr lang="zh-CN" altLang="en-US"/>
          </a:p>
          <a:p>
            <a:pPr marL="285750" indent="-285750">
              <a:buFont typeface="Arial" panose="020B0604020202020204" pitchFamily="34" charset="0"/>
              <a:buChar char="•"/>
            </a:pPr>
            <a:r>
              <a:rPr lang="zh-CN" altLang="en-US">
                <a:sym typeface="+mn-ea"/>
              </a:rPr>
              <a:t>Concrete road map with responsibilities and annual schedules for ecosystem engagement is created.</a:t>
            </a:r>
            <a:endParaRPr lang="zh-CN" altLang="en-US"/>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
</file>

<file path=ppt/tags/tag1.xml><?xml version="1.0" encoding="utf-8"?>
<p:tagLst xmlns:p="http://schemas.openxmlformats.org/presentationml/2006/main">
  <p:tag name="KSO_WM_UNIT_TABLE_BEAUTIFY" val="smartTable{a0f127ca-3ef2-46ab-9d55-18416e29d0d4}"/>
</p:tagLst>
</file>

<file path=ppt/tags/tag2.xml><?xml version="1.0" encoding="utf-8"?>
<p:tagLst xmlns:p="http://schemas.openxmlformats.org/presentationml/2006/main">
  <p:tag name="KSO_WM_UNIT_TABLE_BEAUTIFY" val="smartTable{451e8216-d6dd-473f-a4c5-b07c224b5fc7}"/>
  <p:tag name="TABLE_SKINIDX" val="1"/>
  <p:tag name="TABLE_ENCOLOR" val="#F38636"/>
</p:tagLst>
</file>

<file path=ppt/tags/tag3.xml><?xml version="1.0" encoding="utf-8"?>
<p:tagLst xmlns:p="http://schemas.openxmlformats.org/presentationml/2006/main">
  <p:tag name="KSO_WM_UNIT_TABLE_BEAUTIFY" val="smartTable{49c179b3-6c48-4ad5-befd-b1c0b5b82d7d}"/>
</p:tagLst>
</file>

<file path=ppt/tags/tag4.xml><?xml version="1.0" encoding="utf-8"?>
<p:tagLst xmlns:p="http://schemas.openxmlformats.org/presentationml/2006/main">
  <p:tag name="KSO_WM_UNIT_PLACING_PICTURE_USER_VIEWPORT" val="{&quot;height&quot;:8908.7999999999993,&quot;width&quot;:4382.3999999999996}"/>
</p:tagLst>
</file>

<file path=ppt/tags/tag5.xml><?xml version="1.0" encoding="utf-8"?>
<p:tagLst xmlns:p="http://schemas.openxmlformats.org/presentationml/2006/main">
  <p:tag name="KSO_WM_UNIT_TABLE_BEAUTIFY" val="smartTable{69134a95-18d6-4d1d-b1ce-5824d7e3ab3f}"/>
</p:tagLst>
</file>

<file path=ppt/tags/tag6.xml><?xml version="1.0" encoding="utf-8"?>
<p:tagLst xmlns:p="http://schemas.openxmlformats.org/presentationml/2006/main">
  <p:tag name="REFSHAPE" val="542384588"/>
  <p:tag name="KSO_WM_UNIT_PLACING_PICTURE_USER_VIEWPORT" val="{&quot;height&quot;:6221,&quot;width&quot;:8294}"/>
</p:tagLst>
</file>

<file path=ppt/tags/tag7.xml><?xml version="1.0" encoding="utf-8"?>
<p:tagLst xmlns:p="http://schemas.openxmlformats.org/presentationml/2006/main">
  <p:tag name="KSO_WM_UNIT_PLACING_PICTURE_USER_VIEWPORT" val="{&quot;height&quot;:2577.5999999999999,&quot;width&quot;:3861.5999999999999}"/>
</p:tagLst>
</file>

<file path=ppt/tags/tag8.xml><?xml version="1.0" encoding="utf-8"?>
<p:tagLst xmlns:p="http://schemas.openxmlformats.org/presentationml/2006/main">
  <p:tag name="KSO_WM_SLIDE_MODEL_TYPE" val="timeline"/>
</p:tagLst>
</file>

<file path=ppt/tags/tag9.xml><?xml version="1.0" encoding="utf-8"?>
<p:tagLst xmlns:p="http://schemas.openxmlformats.org/presentationml/2006/main">
  <p:tag name="KSO_WM_DOC_GUID" val="{f717af2d-bb46-42b7-a084-998e17b0315c}"/>
</p:tagLst>
</file>

<file path=ppt/theme/theme1.xml><?xml version="1.0" encoding="utf-8"?>
<a:theme xmlns:a="http://schemas.openxmlformats.org/drawingml/2006/main" name="Office Theme">
  <a:themeElements>
    <a:clrScheme name="Custom 126">
      <a:dk1>
        <a:sysClr val="windowText" lastClr="000000"/>
      </a:dk1>
      <a:lt1>
        <a:sysClr val="window" lastClr="FFFFFF"/>
      </a:lt1>
      <a:dk2>
        <a:srgbClr val="44546A"/>
      </a:dk2>
      <a:lt2>
        <a:srgbClr val="E7E6E6"/>
      </a:lt2>
      <a:accent1>
        <a:srgbClr val="005390"/>
      </a:accent1>
      <a:accent2>
        <a:srgbClr val="0070C0"/>
      </a:accent2>
      <a:accent3>
        <a:srgbClr val="00B0F0"/>
      </a:accent3>
      <a:accent4>
        <a:srgbClr val="4472C4"/>
      </a:accent4>
      <a:accent5>
        <a:srgbClr val="4472C4"/>
      </a:accent5>
      <a:accent6>
        <a:srgbClr val="70AD47"/>
      </a:accent6>
      <a:hlink>
        <a:srgbClr val="0563C1"/>
      </a:hlink>
      <a:folHlink>
        <a:srgbClr val="954F72"/>
      </a:folHlink>
    </a:clrScheme>
    <a:fontScheme name="Custom 2">
      <a:majorFont>
        <a:latin typeface="Roboto"/>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lumMod val="40000"/>
            <a:lumOff val="60000"/>
          </a:schemeClr>
        </a:solidFill>
        <a:ln w="9525">
          <a:noFill/>
          <a:miter/>
        </a:ln>
      </a:spPr>
      <a:bodyPr anchor="ctr"/>
      <a:lstStyle>
        <a:defPPr algn="ctr" eaLnBrk="1" hangingPunct="1">
          <a:defRPr sz="2000" b="1" dirty="0">
            <a:latin typeface="微软雅黑" panose="020B0503020204020204" pitchFamily="34" charset="-122"/>
            <a:ea typeface="微软雅黑" panose="020B0503020204020204" pitchFamily="34" charset="-122"/>
            <a:sym typeface="宋体" panose="02010600030101010101" pitchFamily="2" charset="-122"/>
          </a:defRPr>
        </a:defPPr>
      </a:lst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11874</Words>
  <Application>WPS 演示</Application>
  <PresentationFormat>宽屏</PresentationFormat>
  <Paragraphs>423</Paragraphs>
  <Slides>19</Slides>
  <Notes>2</Notes>
  <HiddenSlides>0</HiddenSlides>
  <MMClips>0</MMClips>
  <ScaleCrop>false</ScaleCrop>
  <HeadingPairs>
    <vt:vector size="6" baseType="variant">
      <vt:variant>
        <vt:lpstr>已用的字体</vt:lpstr>
      </vt:variant>
      <vt:variant>
        <vt:i4>17</vt:i4>
      </vt:variant>
      <vt:variant>
        <vt:lpstr>主题</vt:lpstr>
      </vt:variant>
      <vt:variant>
        <vt:i4>1</vt:i4>
      </vt:variant>
      <vt:variant>
        <vt:lpstr>幻灯片标题</vt:lpstr>
      </vt:variant>
      <vt:variant>
        <vt:i4>19</vt:i4>
      </vt:variant>
    </vt:vector>
  </HeadingPairs>
  <TitlesOfParts>
    <vt:vector size="37" baseType="lpstr">
      <vt:lpstr>Arial</vt:lpstr>
      <vt:lpstr>宋体</vt:lpstr>
      <vt:lpstr>Wingdings</vt:lpstr>
      <vt:lpstr>微软雅黑</vt:lpstr>
      <vt:lpstr>Frutiger LT Std 45 Light</vt:lpstr>
      <vt:lpstr>Segoe Print</vt:lpstr>
      <vt:lpstr>Calibri</vt:lpstr>
      <vt:lpstr>Calibri</vt:lpstr>
      <vt:lpstr>Arial</vt:lpstr>
      <vt:lpstr>Times New Roman</vt:lpstr>
      <vt:lpstr>Wingdings</vt:lpstr>
      <vt:lpstr>Wingdings</vt:lpstr>
      <vt:lpstr>Times New Roman</vt:lpstr>
      <vt:lpstr>Verdana</vt:lpstr>
      <vt:lpstr>Verdana</vt:lpstr>
      <vt:lpstr>Arial Unicode MS</vt:lpstr>
      <vt:lpstr>Roboto</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玖来钱</dc:title>
  <dc:creator>Administrator</dc:creator>
  <cp:lastModifiedBy>user</cp:lastModifiedBy>
  <cp:revision>2586</cp:revision>
  <dcterms:created xsi:type="dcterms:W3CDTF">2014-09-22T14:05:00Z</dcterms:created>
  <dcterms:modified xsi:type="dcterms:W3CDTF">2020-04-23T05:03:57Z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2052-11.1.0.9584</vt:lpwstr>
  </property>
</Properties>
</file>